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443" r:id="rId2"/>
    <p:sldId id="444" r:id="rId3"/>
    <p:sldId id="445" r:id="rId4"/>
    <p:sldId id="446" r:id="rId5"/>
    <p:sldId id="534" r:id="rId6"/>
    <p:sldId id="447" r:id="rId7"/>
    <p:sldId id="448" r:id="rId8"/>
    <p:sldId id="563" r:id="rId9"/>
    <p:sldId id="449" r:id="rId10"/>
    <p:sldId id="450" r:id="rId11"/>
    <p:sldId id="451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536" r:id="rId24"/>
    <p:sldId id="535" r:id="rId25"/>
    <p:sldId id="466" r:id="rId26"/>
    <p:sldId id="469" r:id="rId27"/>
    <p:sldId id="564" r:id="rId28"/>
    <p:sldId id="470" r:id="rId29"/>
    <p:sldId id="559" r:id="rId30"/>
    <p:sldId id="471" r:id="rId31"/>
    <p:sldId id="533" r:id="rId32"/>
    <p:sldId id="569" r:id="rId33"/>
    <p:sldId id="570" r:id="rId34"/>
    <p:sldId id="571" r:id="rId35"/>
    <p:sldId id="537" r:id="rId36"/>
    <p:sldId id="562" r:id="rId37"/>
    <p:sldId id="474" r:id="rId38"/>
    <p:sldId id="482" r:id="rId39"/>
    <p:sldId id="483" r:id="rId40"/>
    <p:sldId id="565" r:id="rId41"/>
    <p:sldId id="484" r:id="rId42"/>
    <p:sldId id="538" r:id="rId43"/>
    <p:sldId id="539" r:id="rId44"/>
    <p:sldId id="485" r:id="rId45"/>
    <p:sldId id="486" r:id="rId46"/>
    <p:sldId id="487" r:id="rId47"/>
    <p:sldId id="488" r:id="rId48"/>
    <p:sldId id="531" r:id="rId49"/>
    <p:sldId id="489" r:id="rId50"/>
    <p:sldId id="527" r:id="rId51"/>
    <p:sldId id="490" r:id="rId52"/>
    <p:sldId id="491" r:id="rId53"/>
    <p:sldId id="566" r:id="rId54"/>
    <p:sldId id="540" r:id="rId55"/>
    <p:sldId id="548" r:id="rId56"/>
    <p:sldId id="550" r:id="rId57"/>
    <p:sldId id="472" r:id="rId58"/>
    <p:sldId id="561" r:id="rId59"/>
    <p:sldId id="473" r:id="rId60"/>
    <p:sldId id="542" r:id="rId61"/>
    <p:sldId id="543" r:id="rId62"/>
    <p:sldId id="494" r:id="rId63"/>
    <p:sldId id="495" r:id="rId64"/>
    <p:sldId id="496" r:id="rId65"/>
    <p:sldId id="497" r:id="rId66"/>
    <p:sldId id="498" r:id="rId67"/>
    <p:sldId id="499" r:id="rId68"/>
    <p:sldId id="500" r:id="rId69"/>
    <p:sldId id="501" r:id="rId70"/>
    <p:sldId id="502" r:id="rId71"/>
    <p:sldId id="552" r:id="rId72"/>
    <p:sldId id="503" r:id="rId73"/>
    <p:sldId id="504" r:id="rId74"/>
    <p:sldId id="505" r:id="rId75"/>
    <p:sldId id="506" r:id="rId76"/>
    <p:sldId id="553" r:id="rId77"/>
    <p:sldId id="554" r:id="rId78"/>
    <p:sldId id="555" r:id="rId79"/>
    <p:sldId id="508" r:id="rId80"/>
    <p:sldId id="556" r:id="rId81"/>
    <p:sldId id="557" r:id="rId82"/>
    <p:sldId id="558" r:id="rId83"/>
    <p:sldId id="507" r:id="rId84"/>
    <p:sldId id="509" r:id="rId85"/>
    <p:sldId id="510" r:id="rId86"/>
    <p:sldId id="511" r:id="rId87"/>
    <p:sldId id="541" r:id="rId88"/>
    <p:sldId id="560" r:id="rId89"/>
    <p:sldId id="567" r:id="rId90"/>
    <p:sldId id="545" r:id="rId91"/>
    <p:sldId id="547" r:id="rId92"/>
    <p:sldId id="544" r:id="rId93"/>
    <p:sldId id="512" r:id="rId94"/>
    <p:sldId id="513" r:id="rId95"/>
    <p:sldId id="514" r:id="rId96"/>
    <p:sldId id="515" r:id="rId97"/>
    <p:sldId id="516" r:id="rId98"/>
    <p:sldId id="517" r:id="rId99"/>
    <p:sldId id="518" r:id="rId100"/>
    <p:sldId id="519" r:id="rId101"/>
    <p:sldId id="520" r:id="rId102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6355" autoAdjust="0"/>
  </p:normalViewPr>
  <p:slideViewPr>
    <p:cSldViewPr showGuides="1">
      <p:cViewPr varScale="1">
        <p:scale>
          <a:sx n="74" d="100"/>
          <a:sy n="74" d="100"/>
        </p:scale>
        <p:origin x="129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68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070"/>
    </p:cViewPr>
  </p:sorterViewPr>
  <p:notesViewPr>
    <p:cSldViewPr showGuides="1">
      <p:cViewPr varScale="1">
        <p:scale>
          <a:sx n="70" d="100"/>
          <a:sy n="70" d="100"/>
        </p:scale>
        <p:origin x="-21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C2B1F4D-6609-4C30-A44D-7E34D649303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813286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aine.edu/holtforest/LiteratureCited.htm#Bj%EF%BF%BDrnstad,%20O.%20N.,%20W.%20Falck,%20and%20N.%20C.%20Stenseth.%201995.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aop/ncurrent/full/nature08208.html#B30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6D9E780-1297-4479-BC2F-0F752AB0C92F}" type="slidenum">
              <a:rPr lang="en-GB" altLang="en-US" sz="1200" smtClean="0"/>
              <a:pPr/>
              <a:t>29</a:t>
            </a:fld>
            <a:endParaRPr lang="en-GB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996984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Some examples: the hare-lynx cycle, grouse cycles, the cyclic dynamics of rodents in Scandinavia, moose-wolves on Isle Royal, several insect populations, etc.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2062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 smtClean="0"/>
              <a:t>Red-backed voles (</a:t>
            </a:r>
            <a:r>
              <a:rPr lang="en-US" altLang="en-US" b="1" i="1" smtClean="0"/>
              <a:t>Clethrionomys gapperi</a:t>
            </a:r>
            <a:r>
              <a:rPr lang="en-US" altLang="en-US" b="1" smtClean="0"/>
              <a:t>) demonstrated a 3.6-year cycle. Abundance increased following three of four large white pine seed crops, leaving some doubt as to whether the white pine seed-vole connection was spurious or biologically meaningful.  Regardless, cycling and density-dependence in Holt voles is consistent that found in vole populations in Scandinavia (</a:t>
            </a:r>
            <a:r>
              <a:rPr lang="en-US" altLang="en-US" b="1" smtClean="0">
                <a:hlinkClick r:id="rId3"/>
              </a:rPr>
              <a:t>Bj�rnstad et al. 1995</a:t>
            </a:r>
            <a:r>
              <a:rPr lang="en-US" altLang="en-US" b="1" smtClean="0"/>
              <a:t>) and elsewhere.</a:t>
            </a:r>
            <a:r>
              <a:rPr lang="en-US" alt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213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Fig. 6 The total number of adult females, adult males, subadult males</a:t>
            </a:r>
          </a:p>
          <a:p>
            <a:r>
              <a:rPr lang="en-GB" altLang="en-US" smtClean="0"/>
              <a:t>and subadult females in central Etosha between 1983 and 1997. The</a:t>
            </a:r>
          </a:p>
          <a:p>
            <a:r>
              <a:rPr lang="en-GB" altLang="en-US" smtClean="0"/>
              <a:t>total number of lions and the number of subadults and adults in 2000</a:t>
            </a:r>
          </a:p>
          <a:p>
            <a:r>
              <a:rPr lang="en-GB" altLang="en-US" smtClean="0"/>
              <a:t>were determined by A. Burger, T. Burger and C. DuPlessis</a:t>
            </a:r>
          </a:p>
          <a:p>
            <a:endParaRPr lang="en-GB" altLang="en-US" smtClean="0"/>
          </a:p>
          <a:p>
            <a:r>
              <a:rPr lang="en-GB" altLang="en-US" smtClean="0"/>
              <a:t>Trinkel Naturwissenschaften (2013) 100:345</a:t>
            </a:r>
          </a:p>
          <a:p>
            <a:endParaRPr lang="en-GB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38B02F4-EB21-4DE4-B372-D5DA6B2FD270}" type="slidenum">
              <a:rPr lang="en-GB" altLang="en-US" smtClean="0"/>
              <a:pPr>
                <a:spcBef>
                  <a:spcPct val="0"/>
                </a:spcBef>
              </a:pPr>
              <a:t>77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4287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Figure 9. Cycles in the number of lynx fur returns of the Hudson's Bay Company, from 1821 to 1934, grouped into five regions. Note the different scales </a:t>
            </a:r>
            <a:r>
              <a:rPr lang="en-GB" altLang="en-US" i="1" smtClean="0"/>
              <a:t>(</a:t>
            </a:r>
            <a:r>
              <a:rPr lang="en-GB" altLang="en-US" smtClean="0"/>
              <a:t>original source Elton and Nicholson, 1942).</a:t>
            </a: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C50D62-BB8B-4907-8363-B837104B5169}" type="slidenum">
              <a:rPr lang="en-GB" altLang="en-US" smtClean="0"/>
              <a:pPr>
                <a:spcBef>
                  <a:spcPct val="0"/>
                </a:spcBef>
              </a:pPr>
              <a:t>81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98240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Tetranychus urticae and Phytoseiulus persimilis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85511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000" b="1" smtClean="0"/>
              <a:t>a</a:t>
            </a:r>
            <a:r>
              <a:rPr lang="en-US" altLang="en-US" sz="1000" smtClean="0"/>
              <a:t>–</a:t>
            </a:r>
            <a:r>
              <a:rPr lang="en-US" altLang="en-US" sz="1000" b="1" smtClean="0"/>
              <a:t>f</a:t>
            </a:r>
            <a:r>
              <a:rPr lang="en-US" altLang="en-US" sz="1000" smtClean="0"/>
              <a:t>, Results from pairs of jars experiencing the Moran effect and dispersal (</a:t>
            </a:r>
            <a:r>
              <a:rPr lang="en-US" altLang="en-US" sz="1000" b="1" smtClean="0"/>
              <a:t>a</a:t>
            </a:r>
            <a:r>
              <a:rPr lang="en-US" altLang="en-US" sz="1000" smtClean="0"/>
              <a:t>, </a:t>
            </a:r>
            <a:r>
              <a:rPr lang="en-US" altLang="en-US" sz="1000" b="1" smtClean="0"/>
              <a:t>d</a:t>
            </a:r>
            <a:r>
              <a:rPr lang="en-US" altLang="en-US" sz="1000" smtClean="0"/>
              <a:t>), predators (</a:t>
            </a:r>
            <a:r>
              <a:rPr lang="en-US" altLang="en-US" sz="1000" b="1" smtClean="0"/>
              <a:t>b</a:t>
            </a:r>
            <a:r>
              <a:rPr lang="en-US" altLang="en-US" sz="1000" smtClean="0"/>
              <a:t>, </a:t>
            </a:r>
            <a:r>
              <a:rPr lang="en-US" altLang="en-US" sz="1000" b="1" smtClean="0"/>
              <a:t>e</a:t>
            </a:r>
            <a:r>
              <a:rPr lang="en-US" altLang="en-US" sz="1000" smtClean="0"/>
              <a:t>), or predators and dispersal (</a:t>
            </a:r>
            <a:r>
              <a:rPr lang="en-US" altLang="en-US" sz="1000" b="1" smtClean="0"/>
              <a:t>c</a:t>
            </a:r>
            <a:r>
              <a:rPr lang="en-US" altLang="en-US" sz="1000" smtClean="0"/>
              <a:t>, </a:t>
            </a:r>
            <a:r>
              <a:rPr lang="en-US" altLang="en-US" sz="1000" b="1" smtClean="0"/>
              <a:t>f</a:t>
            </a:r>
            <a:r>
              <a:rPr lang="en-US" altLang="en-US" sz="1000" smtClean="0"/>
              <a:t>) are shown. Panels </a:t>
            </a:r>
            <a:r>
              <a:rPr lang="en-US" altLang="en-US" sz="1000" b="1" smtClean="0"/>
              <a:t>a</a:t>
            </a:r>
            <a:r>
              <a:rPr lang="en-US" altLang="en-US" sz="1000" smtClean="0"/>
              <a:t>–</a:t>
            </a:r>
            <a:r>
              <a:rPr lang="en-US" altLang="en-US" sz="1000" b="1" smtClean="0"/>
              <a:t>c</a:t>
            </a:r>
            <a:r>
              <a:rPr lang="en-US" altLang="en-US" sz="1000" smtClean="0"/>
              <a:t> give illustrative dynamics from our theoretical model, and </a:t>
            </a:r>
            <a:r>
              <a:rPr lang="en-US" altLang="en-US" sz="1000" b="1" smtClean="0"/>
              <a:t>d</a:t>
            </a:r>
            <a:r>
              <a:rPr lang="en-US" altLang="en-US" sz="1000" smtClean="0"/>
              <a:t>–</a:t>
            </a:r>
            <a:r>
              <a:rPr lang="en-US" altLang="en-US" sz="1000" b="1" smtClean="0"/>
              <a:t>f</a:t>
            </a:r>
            <a:r>
              <a:rPr lang="en-US" altLang="en-US" sz="1000" smtClean="0"/>
              <a:t> give illustrative dynamics from our experimental microcosms. Adding predators to the theoretical model and experimental </a:t>
            </a:r>
            <a:r>
              <a:rPr lang="en-US" altLang="en-US" sz="1000" i="1" smtClean="0"/>
              <a:t>Tetrahymena</a:t>
            </a:r>
            <a:r>
              <a:rPr lang="en-US" altLang="en-US" sz="1000" smtClean="0"/>
              <a:t> cultures generates cyclic dynamics. In the presence of dispersal, cyclic dynamics are entrained by phase-locking. Across panels </a:t>
            </a:r>
            <a:r>
              <a:rPr lang="en-US" altLang="en-US" sz="1000" b="1" smtClean="0"/>
              <a:t>a</a:t>
            </a:r>
            <a:r>
              <a:rPr lang="en-US" altLang="en-US" sz="1000" smtClean="0"/>
              <a:t>–</a:t>
            </a:r>
            <a:r>
              <a:rPr lang="en-US" altLang="en-US" sz="1000" b="1" smtClean="0"/>
              <a:t>c</a:t>
            </a:r>
            <a:r>
              <a:rPr lang="en-US" altLang="en-US" sz="1000" smtClean="0"/>
              <a:t> the same initial conditions and stochastic perturbations were used to highlight the effect of predators and dispersal. </a:t>
            </a:r>
          </a:p>
          <a:p>
            <a:r>
              <a:rPr lang="en-GB" altLang="en-US" sz="1000" smtClean="0"/>
              <a:t>METHODS:</a:t>
            </a:r>
          </a:p>
          <a:p>
            <a:r>
              <a:rPr lang="en-US" altLang="en-US" sz="1000" smtClean="0"/>
              <a:t>We conducted a fully crossed factorial experiment on the effect of dispersal, the Moran effect and predators on the synchrony of </a:t>
            </a:r>
            <a:r>
              <a:rPr lang="en-US" altLang="en-US" sz="1000" i="1" smtClean="0"/>
              <a:t>T. pyriformis</a:t>
            </a:r>
            <a:r>
              <a:rPr lang="en-US" altLang="en-US" sz="1000" smtClean="0"/>
              <a:t> dynamics in paired culture jars. Dispersal was accomplished by manual transfer of 10% of the experimental medium three times per week. We randomly varied the incubation temperature of culture jars on a daily basis between 20 and 30 °C according to prescribed schedules. Paired jars receiving the Moran effect experienced identical variability, whereas the remainder experienced independent variability. The predator treatment consisted of the addition of 15 individuals of </a:t>
            </a:r>
            <a:r>
              <a:rPr lang="en-US" altLang="en-US" sz="1000" i="1" smtClean="0"/>
              <a:t>E. patella</a:t>
            </a:r>
            <a:r>
              <a:rPr lang="en-US" altLang="en-US" sz="1000" smtClean="0"/>
              <a:t> to each jar in a pair on day 3 of the experiment. Each of the eight treatment combinations were replicated six times for a total of forty-eight experimental units. </a:t>
            </a:r>
            <a:r>
              <a:rPr lang="en-US" altLang="en-US" sz="1000" i="1" smtClean="0"/>
              <a:t>Tetrahymena</a:t>
            </a:r>
            <a:r>
              <a:rPr lang="en-US" altLang="en-US" sz="1000" smtClean="0"/>
              <a:t> and </a:t>
            </a:r>
            <a:r>
              <a:rPr lang="en-US" altLang="en-US" sz="1000" i="1" smtClean="0"/>
              <a:t>Euplotes</a:t>
            </a:r>
            <a:r>
              <a:rPr lang="en-US" altLang="en-US" sz="1000" smtClean="0"/>
              <a:t> densities were sampled each weekday using published methods</a:t>
            </a:r>
            <a:r>
              <a:rPr lang="en-US" altLang="en-US" sz="1000" smtClean="0">
                <a:hlinkClick r:id="rId3"/>
              </a:rPr>
              <a:t>30</a:t>
            </a:r>
            <a:r>
              <a:rPr lang="en-US" altLang="en-US" sz="1000" smtClean="0"/>
              <a:t>, until day 64 of the experiment. We calculated the Pearson correlation of the first-order differences of </a:t>
            </a:r>
            <a:r>
              <a:rPr lang="en-US" altLang="en-US" sz="1000" i="1" smtClean="0"/>
              <a:t>Tetrahymena</a:t>
            </a:r>
            <a:r>
              <a:rPr lang="en-US" altLang="en-US" sz="1000" smtClean="0"/>
              <a:t> and </a:t>
            </a:r>
            <a:r>
              <a:rPr lang="en-US" altLang="en-US" sz="1000" i="1" smtClean="0"/>
              <a:t>Euplotes</a:t>
            </a:r>
            <a:r>
              <a:rPr lang="en-US" altLang="en-US" sz="1000" smtClean="0"/>
              <a:t> densities and conducted ANOVAs on the Fisher's </a:t>
            </a:r>
            <a:r>
              <a:rPr lang="en-US" altLang="en-US" sz="1000" i="1" smtClean="0"/>
              <a:t>z</a:t>
            </a:r>
            <a:r>
              <a:rPr lang="en-US" altLang="en-US" sz="1000" smtClean="0"/>
              <a:t>-transformed correlations. </a:t>
            </a:r>
          </a:p>
          <a:p>
            <a:endParaRPr lang="en-US" altLang="en-US" sz="1000" smtClean="0"/>
          </a:p>
        </p:txBody>
      </p:sp>
    </p:spTree>
    <p:extLst>
      <p:ext uri="{BB962C8B-B14F-4D97-AF65-F5344CB8AC3E}">
        <p14:creationId xmlns:p14="http://schemas.microsoft.com/office/powerpoint/2010/main" val="28339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E6B80DD-C86E-4266-BAC0-F55D4904C34B}" type="slidenum">
              <a:rPr lang="en-GB" altLang="en-US" sz="1200" smtClean="0"/>
              <a:pPr/>
              <a:t>35</a:t>
            </a:fld>
            <a:endParaRPr lang="en-GB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30564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181DC33-9B71-4580-A749-97B5C62CBDB1}" type="slidenum">
              <a:rPr lang="en-GB" altLang="en-US" smtClean="0"/>
              <a:pPr>
                <a:spcBef>
                  <a:spcPct val="0"/>
                </a:spcBef>
              </a:pPr>
              <a:t>41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8468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The handling time for Cs is estimated to be 5.15 minutes. 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05527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mtClean="0"/>
              <a:t>Derivation: total time budget  of predator per prey: h+1/aV </a:t>
            </a:r>
          </a:p>
        </p:txBody>
      </p:sp>
    </p:spTree>
    <p:extLst>
      <p:ext uri="{BB962C8B-B14F-4D97-AF65-F5344CB8AC3E}">
        <p14:creationId xmlns:p14="http://schemas.microsoft.com/office/powerpoint/2010/main" val="750591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7347843-9473-4E81-B71B-845690F5E0AC}" type="slidenum">
              <a:rPr lang="en-GB" altLang="en-US" smtClean="0"/>
              <a:pPr>
                <a:spcBef>
                  <a:spcPct val="0"/>
                </a:spcBef>
              </a:pPr>
              <a:t>49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68251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Fussman GF, Ellner SP, Shertzer KW &amp; Hairston NG (2000)  Crossing the Hopf Bifurcation in a Live Predator-Prey System, </a:t>
            </a:r>
            <a:r>
              <a:rPr lang="en-US" altLang="en-US" i="1" smtClean="0"/>
              <a:t>Science, 290. 1358-1360</a:t>
            </a:r>
            <a:endParaRPr lang="en-GB" altLang="en-US" i="1" smtClean="0"/>
          </a:p>
        </p:txBody>
      </p:sp>
    </p:spTree>
    <p:extLst>
      <p:ext uri="{BB962C8B-B14F-4D97-AF65-F5344CB8AC3E}">
        <p14:creationId xmlns:p14="http://schemas.microsoft.com/office/powerpoint/2010/main" val="61502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 smtClean="0"/>
              <a:t>Mature larva of </a:t>
            </a:r>
            <a:r>
              <a:rPr lang="en-US" altLang="en-US" b="1" i="1" smtClean="0"/>
              <a:t>Homoeolabus analis</a:t>
            </a:r>
            <a:r>
              <a:rPr lang="en-US" altLang="en-US" b="1" smtClean="0"/>
              <a:t> (Illiger), a leaf-rolling weevil, with eulophid external parasitoid larva (probably </a:t>
            </a:r>
            <a:r>
              <a:rPr lang="en-US" altLang="en-US" b="1" i="1" smtClean="0"/>
              <a:t>Paracrias huberi</a:t>
            </a:r>
            <a:r>
              <a:rPr lang="en-US" altLang="en-US" b="1" smtClean="0"/>
              <a:t> Gumovsky). 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74336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DOI: 10.1038/npg.els.0003164 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DBA0FA2-990F-4518-8F3E-A9C707C903AB}" type="slidenum">
              <a:rPr lang="en-GB" altLang="en-US" smtClean="0"/>
              <a:pPr>
                <a:spcBef>
                  <a:spcPct val="0"/>
                </a:spcBef>
              </a:pPr>
              <a:t>71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7733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4A350-2898-408A-82FE-FE0F200AFF6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414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2F14D-A0CB-412B-B9F8-D185ACC7C1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857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4FBA7-4F0D-48CE-8AC7-7EC5AA06571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39384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93751-FD94-4353-8251-43CCF56A016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706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38D07-FE7F-4850-9452-02D700395DA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8660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87E4C-ECE5-4B88-AE7B-2A2290A5343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662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407DF-034B-47FB-95AC-0AE9E6706E5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8644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BD914-35F7-4E74-A28F-A829428963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35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7DFEF-F910-4082-93D6-E2358BBF9D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454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C2EA8-F81E-4735-8D45-306D687EFFB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736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69B6E-B7D6-4605-913C-8024A48FEB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220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C072-9007-4206-B57B-CA0A7F19DE9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4397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4D8B5-EA47-441F-B448-9F24E788C09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8402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26E502A-601D-41AE-BE3B-DE7CA1C4B6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2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Vincent%20pics%20704.MTS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0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3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6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82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\\MYDATA\HOME\QB%20MSC\2014\Vincent%20pics%20707.MTS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362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Predator-prey models, limit cycles, Hopf bifurcation</a:t>
            </a:r>
            <a:br>
              <a:rPr lang="en-US" altLang="en-US" sz="4000" smtClean="0"/>
            </a:br>
            <a:endParaRPr lang="en-GB" altLang="en-US" sz="4000" smtClean="0"/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838200" y="4278313"/>
            <a:ext cx="7315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800">
                <a:latin typeface="Arial" panose="020B0604020202020204" pitchFamily="34" charset="0"/>
                <a:cs typeface="Arial" panose="020B0604020202020204" pitchFamily="34" charset="0"/>
              </a:rPr>
              <a:t>vincent.jansen@rhul.ac.uk</a:t>
            </a: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6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88913"/>
            <a:ext cx="201612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  D’Ancona’s observation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844675"/>
            <a:ext cx="77724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en-US" sz="2800" dirty="0" smtClean="0"/>
              <a:t>This is puzzling as fishermen prefer to catch prey fish.</a:t>
            </a:r>
          </a:p>
          <a:p>
            <a:pPr eaLnBrk="1" hangingPunct="1">
              <a:defRPr/>
            </a:pPr>
            <a:r>
              <a:rPr lang="en-GB" altLang="en-US" sz="2800" dirty="0" err="1" smtClean="0"/>
              <a:t>D’Ancona</a:t>
            </a:r>
            <a:r>
              <a:rPr lang="en-GB" altLang="en-US" sz="2800" dirty="0" smtClean="0"/>
              <a:t> asked his </a:t>
            </a:r>
            <a:r>
              <a:rPr lang="en-GB" altLang="en-US" sz="2800" dirty="0" err="1" smtClean="0"/>
              <a:t>fiancee’s</a:t>
            </a:r>
            <a:r>
              <a:rPr lang="en-GB" altLang="en-US" sz="2800" dirty="0" smtClean="0"/>
              <a:t> father, Vito </a:t>
            </a:r>
            <a:r>
              <a:rPr lang="en-GB" altLang="en-US" sz="2800" dirty="0" err="1" smtClean="0"/>
              <a:t>Volterra</a:t>
            </a:r>
            <a:r>
              <a:rPr lang="en-GB" altLang="en-US" sz="2800" dirty="0" smtClean="0"/>
              <a:t>, how this could be explained.</a:t>
            </a:r>
          </a:p>
          <a:p>
            <a:pPr eaLnBrk="1" hangingPunct="1">
              <a:defRPr/>
            </a:pPr>
            <a:r>
              <a:rPr lang="en-GB" altLang="en-US" sz="2800" dirty="0" smtClean="0"/>
              <a:t>Vito </a:t>
            </a:r>
            <a:r>
              <a:rPr lang="en-GB" altLang="en-US" sz="2800" dirty="0" err="1" smtClean="0"/>
              <a:t>Volterra</a:t>
            </a:r>
            <a:r>
              <a:rPr lang="en-GB" altLang="en-US" sz="2800" dirty="0" smtClean="0"/>
              <a:t> was a theoretical 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GB" altLang="en-US" sz="2800" dirty="0" smtClean="0"/>
              <a:t>     physicist who was developing 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GB" altLang="en-US" sz="2800" dirty="0"/>
              <a:t> </a:t>
            </a:r>
            <a:r>
              <a:rPr lang="en-GB" altLang="en-US" sz="2800" dirty="0" smtClean="0"/>
              <a:t>    an interest in biology.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GB" altLang="en-US" sz="2800" dirty="0" smtClean="0"/>
          </a:p>
        </p:txBody>
      </p:sp>
      <p:pic>
        <p:nvPicPr>
          <p:cNvPr id="12292" name="Picture 4" descr="Volter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005263"/>
            <a:ext cx="16891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4035425" y="5805488"/>
            <a:ext cx="3416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Vito Volterra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(1860-1940)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1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762000" y="6270625"/>
            <a:ext cx="7620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Arial" panose="020B0604020202020204" pitchFamily="34" charset="0"/>
              </a:rPr>
              <a:t>DA Vasseur &amp; JW Fox</a:t>
            </a:r>
            <a:r>
              <a:rPr lang="en-GB" altLang="zh-CN" sz="1200">
                <a:latin typeface="Arial" panose="020B0604020202020204" pitchFamily="34" charset="0"/>
              </a:rPr>
              <a:t> </a:t>
            </a:r>
            <a:r>
              <a:rPr lang="en-GB" altLang="en-US" sz="1200" i="1">
                <a:latin typeface="Arial" panose="020B0604020202020204" pitchFamily="34" charset="0"/>
              </a:rPr>
              <a:t>Nature</a:t>
            </a:r>
            <a:r>
              <a:rPr lang="en-GB" altLang="en-US" sz="1200">
                <a:latin typeface="Arial" panose="020B0604020202020204" pitchFamily="34" charset="0"/>
              </a:rPr>
              <a:t> </a:t>
            </a:r>
            <a:r>
              <a:rPr lang="en-GB" altLang="en-US" sz="1200" b="1">
                <a:latin typeface="Arial" panose="020B0604020202020204" pitchFamily="34" charset="0"/>
              </a:rPr>
              <a:t>000</a:t>
            </a:r>
            <a:r>
              <a:rPr lang="en-GB" altLang="en-US" sz="1200">
                <a:latin typeface="Arial" panose="020B0604020202020204" pitchFamily="34" charset="0"/>
              </a:rPr>
              <a:t>, </a:t>
            </a:r>
            <a:r>
              <a:rPr lang="en-GB" altLang="zh-CN" sz="1200">
                <a:latin typeface="Arial" panose="020B0604020202020204" pitchFamily="34" charset="0"/>
              </a:rPr>
              <a:t>1</a:t>
            </a:r>
            <a:r>
              <a:rPr lang="en-GB" altLang="en-US" sz="1200">
                <a:latin typeface="Arial" panose="020B0604020202020204" pitchFamily="34" charset="0"/>
              </a:rPr>
              <a:t>-</a:t>
            </a:r>
            <a:r>
              <a:rPr lang="en-GB" altLang="zh-CN" sz="1200">
                <a:latin typeface="Arial" panose="020B0604020202020204" pitchFamily="34" charset="0"/>
              </a:rPr>
              <a:t>4</a:t>
            </a:r>
            <a:r>
              <a:rPr lang="en-GB" altLang="en-US" sz="1200">
                <a:latin typeface="Arial" panose="020B0604020202020204" pitchFamily="34" charset="0"/>
              </a:rPr>
              <a:t> (2009) doi:10.1038/nature08</a:t>
            </a:r>
            <a:r>
              <a:rPr lang="en-GB" altLang="zh-CN" sz="1200">
                <a:latin typeface="Arial" panose="020B0604020202020204" pitchFamily="34" charset="0"/>
              </a:rPr>
              <a:t>208</a:t>
            </a:r>
            <a:endParaRPr lang="en-GB" altLang="en-US" sz="12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18787" name="Picture 3" descr="nature08208-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276475"/>
            <a:ext cx="9001125" cy="39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68580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cy-GB" altLang="en-US" sz="4400"/>
              <a:t>Phase locking</a:t>
            </a:r>
            <a:endParaRPr lang="en-US" altLang="en-US" sz="4400"/>
          </a:p>
        </p:txBody>
      </p:sp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3038"/>
            <a:ext cx="2233613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7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188913"/>
            <a:ext cx="2203450" cy="16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-323850" y="1838325"/>
            <a:ext cx="3543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800">
                <a:latin typeface="Comic Sans MS" panose="030F0702030302020204" pitchFamily="66" charset="0"/>
              </a:rPr>
              <a:t>Tetrahymena pyriformis</a:t>
            </a:r>
          </a:p>
        </p:txBody>
      </p:sp>
      <p:sp>
        <p:nvSpPr>
          <p:cNvPr id="118792" name="Text Box 8"/>
          <p:cNvSpPr txBox="1">
            <a:spLocks noChangeArrowheads="1"/>
          </p:cNvSpPr>
          <p:nvPr/>
        </p:nvSpPr>
        <p:spPr bwMode="auto">
          <a:xfrm>
            <a:off x="5924550" y="1835150"/>
            <a:ext cx="3543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zh-CN" sz="1800">
                <a:latin typeface="Comic Sans MS" panose="030F0702030302020204" pitchFamily="66" charset="0"/>
              </a:rPr>
              <a:t>Euplotes patella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Learning outcomes</a:t>
            </a:r>
          </a:p>
        </p:txBody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Understand the logic underlying the Lotka-Volterra predator model and its limitations</a:t>
            </a:r>
          </a:p>
          <a:p>
            <a:pPr eaLnBrk="1" hangingPunct="1"/>
            <a:r>
              <a:rPr lang="en-GB" altLang="en-US" smtClean="0"/>
              <a:t>Appreciate the effects of prey density dependence, functional responses, time delays and spatial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z="2800" smtClean="0"/>
              <a:t>Volterra produced a model (Alfred Lotka produced a similar model at about the same time)</a:t>
            </a:r>
          </a:p>
          <a:p>
            <a:pPr eaLnBrk="1" hangingPunct="1"/>
            <a:r>
              <a:rPr lang="en-GB" altLang="en-US" sz="2800" smtClean="0"/>
              <a:t>The model is similar in structure to the L-V competition model. In the competition model both species suffer from each others presence (--) in this model the prey suffers, the predator benefits (-+)</a:t>
            </a:r>
          </a:p>
          <a:p>
            <a:pPr eaLnBrk="1" hangingPunct="1"/>
            <a:endParaRPr lang="en-GB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557338"/>
            <a:ext cx="8137525" cy="2952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GB" altLang="en-US" smtClean="0"/>
              <a:t>Volterra assumed: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Without predators the prey population grows unbounded, no density dependence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Without prey the predator population disappears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The number of prey caught only depends on encounter probabilities</a:t>
            </a:r>
          </a:p>
          <a:p>
            <a:pPr eaLnBrk="1" hangingPunct="1">
              <a:lnSpc>
                <a:spcPct val="90000"/>
              </a:lnSpc>
            </a:pPr>
            <a:endParaRPr lang="en-GB" altLang="en-US" smtClean="0"/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 </a:t>
            </a:r>
            <a:r>
              <a:rPr lang="cy-GB" altLang="en-US" smtClean="0"/>
              <a:t>Predators and their prey</a:t>
            </a:r>
            <a:endParaRPr lang="en-GB" alt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We will use a slightly different notation (following Gotelli)</a:t>
            </a:r>
          </a:p>
          <a:p>
            <a:pPr lvl="1" eaLnBrk="1" hangingPunct="1"/>
            <a:r>
              <a:rPr lang="en-GB" altLang="en-US" i="1" smtClean="0">
                <a:latin typeface="Times New Roman" panose="02020603050405020304" pitchFamily="18" charset="0"/>
              </a:rPr>
              <a:t>V</a:t>
            </a:r>
            <a:r>
              <a:rPr lang="en-GB" altLang="en-US" smtClean="0"/>
              <a:t>: density of the prey (victim) population</a:t>
            </a:r>
          </a:p>
          <a:p>
            <a:pPr lvl="1" eaLnBrk="1" hangingPunct="1"/>
            <a:r>
              <a:rPr lang="en-GB" altLang="en-US" i="1" smtClean="0">
                <a:latin typeface="Times New Roman" panose="02020603050405020304" pitchFamily="18" charset="0"/>
              </a:rPr>
              <a:t>P</a:t>
            </a:r>
            <a:r>
              <a:rPr lang="en-GB" altLang="en-US" smtClean="0"/>
              <a:t>: density of the predator population</a:t>
            </a:r>
          </a:p>
          <a:p>
            <a:pPr eaLnBrk="1" hangingPunct="1"/>
            <a:r>
              <a:rPr lang="en-GB" altLang="en-US" smtClean="0"/>
              <a:t>In the absence of the predator the prey grows exponentially</a:t>
            </a:r>
          </a:p>
          <a:p>
            <a:pPr eaLnBrk="1" hangingPunct="1"/>
            <a:endParaRPr lang="en-GB" altLang="en-US" smtClean="0"/>
          </a:p>
        </p:txBody>
      </p:sp>
      <p:graphicFrame>
        <p:nvGraphicFramePr>
          <p:cNvPr id="15364" name="Object 5"/>
          <p:cNvGraphicFramePr>
            <a:graphicFrameLocks noChangeAspect="1"/>
          </p:cNvGraphicFramePr>
          <p:nvPr/>
        </p:nvGraphicFramePr>
        <p:xfrm>
          <a:off x="3084513" y="5094288"/>
          <a:ext cx="1639887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3" imgW="596641" imgH="393529" progId="Equation.3">
                  <p:embed/>
                </p:oleObj>
              </mc:Choice>
              <mc:Fallback>
                <p:oleObj name="Equation" r:id="rId3" imgW="596641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5094288"/>
                        <a:ext cx="1639887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Functional response: the per predator effect of predation on the prey’s growth rate </a:t>
            </a:r>
          </a:p>
          <a:p>
            <a:pPr eaLnBrk="1" hangingPunct="1"/>
            <a:r>
              <a:rPr lang="en-GB" altLang="en-US" smtClean="0"/>
              <a:t> </a:t>
            </a:r>
            <a:r>
              <a:rPr lang="en-GB" altLang="en-US" i="1" smtClean="0">
                <a:latin typeface="Symbol" panose="05050102010706020507" pitchFamily="18" charset="2"/>
              </a:rPr>
              <a:t>a</a:t>
            </a:r>
            <a:r>
              <a:rPr lang="en-GB" altLang="en-US" i="1" smtClean="0"/>
              <a:t> </a:t>
            </a:r>
            <a:r>
              <a:rPr lang="en-GB" altLang="en-US" smtClean="0"/>
              <a:t>is the capture efficiency, assumed to be constant</a:t>
            </a:r>
          </a:p>
          <a:p>
            <a:pPr eaLnBrk="1" hangingPunct="1"/>
            <a:r>
              <a:rPr lang="en-GB" altLang="en-US" smtClean="0"/>
              <a:t>The functional response is </a:t>
            </a:r>
            <a:r>
              <a:rPr lang="en-GB" altLang="en-US" i="1" smtClean="0">
                <a:latin typeface="Symbol" panose="05050102010706020507" pitchFamily="18" charset="2"/>
              </a:rPr>
              <a:t>a</a:t>
            </a:r>
            <a:r>
              <a:rPr lang="en-GB" altLang="en-US" i="1" smtClean="0">
                <a:latin typeface="Times New Roman" panose="02020603050405020304" pitchFamily="18" charset="0"/>
              </a:rPr>
              <a:t>V</a:t>
            </a:r>
            <a:r>
              <a:rPr lang="en-GB" altLang="en-US" smtClean="0"/>
              <a:t>  </a:t>
            </a:r>
          </a:p>
          <a:p>
            <a:pPr eaLnBrk="1" hangingPunct="1"/>
            <a:r>
              <a:rPr lang="en-GB" altLang="en-US" smtClean="0"/>
              <a:t>The prey’s growth rate is:</a:t>
            </a:r>
          </a:p>
          <a:p>
            <a:pPr eaLnBrk="1" hangingPunct="1"/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1524000" y="5230813"/>
          <a:ext cx="275590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3" imgW="1002865" imgH="393529" progId="Equation.3">
                  <p:embed/>
                </p:oleObj>
              </mc:Choice>
              <mc:Fallback>
                <p:oleObj name="Equation" r:id="rId3" imgW="1002865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230813"/>
                        <a:ext cx="2755900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2" name="Object 8"/>
          <p:cNvGraphicFramePr>
            <a:graphicFrameLocks noChangeAspect="1"/>
          </p:cNvGraphicFramePr>
          <p:nvPr/>
        </p:nvGraphicFramePr>
        <p:xfrm>
          <a:off x="4419600" y="5516563"/>
          <a:ext cx="2093913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Equation" r:id="rId5" imgW="761669" imgH="203112" progId="Equation.3">
                  <p:embed/>
                </p:oleObj>
              </mc:Choice>
              <mc:Fallback>
                <p:oleObj name="Equation" r:id="rId5" imgW="761669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516563"/>
                        <a:ext cx="2093913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mtClean="0"/>
              <a:t>The per capita prey growth rate is  </a:t>
            </a:r>
          </a:p>
          <a:p>
            <a:pPr eaLnBrk="1" hangingPunct="1">
              <a:lnSpc>
                <a:spcPct val="90000"/>
              </a:lnSpc>
            </a:pPr>
            <a:endParaRPr lang="en-GB" altLang="en-US" smtClean="0"/>
          </a:p>
          <a:p>
            <a:pPr eaLnBrk="1" hangingPunct="1">
              <a:lnSpc>
                <a:spcPct val="90000"/>
              </a:lnSpc>
            </a:pPr>
            <a:endParaRPr lang="en-GB" altLang="en-US" smtClean="0"/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The per capita prey growth rate is independent of prey density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If the predator density is low, the prey population increases, if it is high it decreases</a:t>
            </a:r>
          </a:p>
          <a:p>
            <a:pPr eaLnBrk="1" hangingPunct="1">
              <a:lnSpc>
                <a:spcPct val="90000"/>
              </a:lnSpc>
            </a:pPr>
            <a:endParaRPr lang="en-GB" altLang="en-US" smtClean="0"/>
          </a:p>
          <a:p>
            <a:pPr eaLnBrk="1" hangingPunct="1">
              <a:lnSpc>
                <a:spcPct val="90000"/>
              </a:lnSpc>
            </a:pPr>
            <a:endParaRPr lang="en-GB" altLang="en-US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graphicFrame>
        <p:nvGraphicFramePr>
          <p:cNvPr id="183302" name="Object 6"/>
          <p:cNvGraphicFramePr>
            <a:graphicFrameLocks noChangeAspect="1"/>
          </p:cNvGraphicFramePr>
          <p:nvPr/>
        </p:nvGraphicFramePr>
        <p:xfrm>
          <a:off x="2411413" y="2349500"/>
          <a:ext cx="14668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3" imgW="533169" imgH="203112" progId="Equation.3">
                  <p:embed/>
                </p:oleObj>
              </mc:Choice>
              <mc:Fallback>
                <p:oleObj name="Equation" r:id="rId3" imgW="533169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349500"/>
                        <a:ext cx="14668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Prey dynamics if predator density is constant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graphicFrame>
        <p:nvGraphicFramePr>
          <p:cNvPr id="18436" name="Object 5"/>
          <p:cNvGraphicFramePr>
            <a:graphicFrameLocks noChangeAspect="1"/>
          </p:cNvGraphicFramePr>
          <p:nvPr/>
        </p:nvGraphicFramePr>
        <p:xfrm>
          <a:off x="1981200" y="3124200"/>
          <a:ext cx="51816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Artwork" r:id="rId3" imgW="5180952" imgH="3809524" progId="Adobe.Illustrator.7">
                  <p:embed/>
                </p:oleObj>
              </mc:Choice>
              <mc:Fallback>
                <p:oleObj name="Artwork" r:id="rId3" imgW="5180952" imgH="3809524" progId="Adobe.Illustrator.7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124200"/>
                        <a:ext cx="51816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In the absence of the prey the predator population will decrease  </a:t>
            </a:r>
          </a:p>
          <a:p>
            <a:pPr eaLnBrk="1" hangingPunct="1"/>
            <a:r>
              <a:rPr lang="en-GB" altLang="en-US" smtClean="0"/>
              <a:t>The predator’s death rate is </a:t>
            </a:r>
            <a:r>
              <a:rPr lang="en-GB" altLang="en-US" i="1" smtClean="0">
                <a:latin typeface="Times New Roman" panose="02020603050405020304" pitchFamily="18" charset="0"/>
              </a:rPr>
              <a:t>q</a:t>
            </a:r>
          </a:p>
          <a:p>
            <a:pPr eaLnBrk="1" hangingPunct="1"/>
            <a:r>
              <a:rPr lang="en-GB" altLang="en-US" smtClean="0"/>
              <a:t>In the absence of prey, the predator population changes as:</a:t>
            </a:r>
          </a:p>
          <a:p>
            <a:pPr eaLnBrk="1" hangingPunct="1"/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2301875" y="4637088"/>
          <a:ext cx="1812925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3" imgW="660113" imgH="393529" progId="Equation.3">
                  <p:embed/>
                </p:oleObj>
              </mc:Choice>
              <mc:Fallback>
                <p:oleObj name="Equation" r:id="rId3" imgW="660113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4637088"/>
                        <a:ext cx="1812925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GB" altLang="en-US" sz="2800" i="1" smtClean="0">
              <a:latin typeface="Symbol" panose="05050102010706020507" pitchFamily="18" charset="2"/>
            </a:endParaRPr>
          </a:p>
          <a:p>
            <a:pPr eaLnBrk="1" hangingPunct="1"/>
            <a:endParaRPr lang="en-GB" altLang="en-US" sz="2800" i="1" smtClean="0">
              <a:latin typeface="Symbol" panose="05050102010706020507" pitchFamily="18" charset="2"/>
            </a:endParaRPr>
          </a:p>
          <a:p>
            <a:pPr eaLnBrk="1" hangingPunct="1"/>
            <a:r>
              <a:rPr lang="en-GB" altLang="en-US" sz="2800" i="1" smtClean="0">
                <a:latin typeface="Symbol" panose="05050102010706020507" pitchFamily="18" charset="2"/>
              </a:rPr>
              <a:t>b</a:t>
            </a:r>
            <a:r>
              <a:rPr lang="en-GB" altLang="en-US" sz="2800" i="1" smtClean="0"/>
              <a:t> </a:t>
            </a:r>
            <a:r>
              <a:rPr lang="en-GB" altLang="en-US" sz="2800" smtClean="0"/>
              <a:t>is the amount of energy gained per unit of time. (If </a:t>
            </a:r>
            <a:r>
              <a:rPr lang="en-GB" altLang="en-US" sz="2800" i="1" smtClean="0">
                <a:latin typeface="Times New Roman" panose="02020603050405020304" pitchFamily="18" charset="0"/>
              </a:rPr>
              <a:t>e</a:t>
            </a:r>
            <a:r>
              <a:rPr lang="en-GB" altLang="en-US" sz="2800" smtClean="0"/>
              <a:t> is the conversion efficiency, </a:t>
            </a:r>
            <a:r>
              <a:rPr lang="en-GB" altLang="en-US" sz="2800" i="1" smtClean="0">
                <a:latin typeface="Symbol" panose="05050102010706020507" pitchFamily="18" charset="2"/>
              </a:rPr>
              <a:t>b=</a:t>
            </a:r>
            <a:r>
              <a:rPr lang="en-GB" altLang="en-US" sz="2800" i="1" smtClean="0">
                <a:latin typeface="Times New Roman" panose="02020603050405020304" pitchFamily="18" charset="0"/>
              </a:rPr>
              <a:t>e</a:t>
            </a:r>
            <a:r>
              <a:rPr lang="en-GB" altLang="en-US" sz="2800" i="1" smtClean="0">
                <a:latin typeface="Symbol" panose="05050102010706020507" pitchFamily="18" charset="2"/>
              </a:rPr>
              <a:t>a</a:t>
            </a:r>
            <a:r>
              <a:rPr lang="en-GB" altLang="en-US" sz="2800" smtClean="0"/>
              <a:t>)</a:t>
            </a:r>
          </a:p>
          <a:p>
            <a:pPr eaLnBrk="1" hangingPunct="1"/>
            <a:r>
              <a:rPr lang="en-GB" altLang="en-US" sz="2800" smtClean="0"/>
              <a:t>The numerical response is </a:t>
            </a:r>
            <a:r>
              <a:rPr lang="en-GB" altLang="en-US" sz="2800" i="1" smtClean="0">
                <a:latin typeface="Symbol" panose="05050102010706020507" pitchFamily="18" charset="2"/>
              </a:rPr>
              <a:t>b</a:t>
            </a:r>
            <a:r>
              <a:rPr lang="en-GB" altLang="en-US" sz="2800" i="1" smtClean="0">
                <a:latin typeface="Times New Roman" panose="02020603050405020304" pitchFamily="18" charset="0"/>
              </a:rPr>
              <a:t>V</a:t>
            </a:r>
            <a:r>
              <a:rPr lang="en-GB" altLang="en-US" sz="2800" smtClean="0"/>
              <a:t>  </a:t>
            </a:r>
          </a:p>
          <a:p>
            <a:pPr eaLnBrk="1" hangingPunct="1"/>
            <a:r>
              <a:rPr lang="en-GB" altLang="en-US" sz="2800" smtClean="0"/>
              <a:t>The predator’s growth rate is</a:t>
            </a:r>
          </a:p>
          <a:p>
            <a:pPr eaLnBrk="1" hangingPunct="1"/>
            <a:endParaRPr lang="en-GB" altLang="en-US" sz="2800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z="2800" smtClean="0"/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1547813" y="4943475"/>
          <a:ext cx="2719387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3" imgW="990170" imgH="393529" progId="Equation.3">
                  <p:embed/>
                </p:oleObj>
              </mc:Choice>
              <mc:Fallback>
                <p:oleObj name="Equation" r:id="rId3" imgW="990170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943475"/>
                        <a:ext cx="2719387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4400550" y="5229225"/>
          <a:ext cx="21955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5" imgW="799753" imgH="203112" progId="Equation.3">
                  <p:embed/>
                </p:oleObj>
              </mc:Choice>
              <mc:Fallback>
                <p:oleObj name="Equation" r:id="rId5" imgW="799753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5229225"/>
                        <a:ext cx="2195513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z="2800" smtClean="0"/>
              <a:t>The per capita predator growth rate is  </a:t>
            </a:r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r>
              <a:rPr lang="en-GB" altLang="en-US" sz="2800" smtClean="0"/>
              <a:t> The per capita predator growth rate is independent of predator density</a:t>
            </a:r>
          </a:p>
          <a:p>
            <a:pPr eaLnBrk="1" hangingPunct="1"/>
            <a:r>
              <a:rPr lang="en-GB" altLang="en-US" sz="2800" smtClean="0"/>
              <a:t>If the prey density is low, the predator population decreases, if it is high it increases</a:t>
            </a:r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z="2800" smtClean="0"/>
          </a:p>
        </p:txBody>
      </p:sp>
      <p:graphicFrame>
        <p:nvGraphicFramePr>
          <p:cNvPr id="256000" name="Object 1024"/>
          <p:cNvGraphicFramePr>
            <a:graphicFrameLocks noChangeAspect="1"/>
          </p:cNvGraphicFramePr>
          <p:nvPr/>
        </p:nvGraphicFramePr>
        <p:xfrm>
          <a:off x="2359025" y="2420938"/>
          <a:ext cx="1570038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Equation" r:id="rId3" imgW="571252" imgH="203112" progId="Equation.3">
                  <p:embed/>
                </p:oleObj>
              </mc:Choice>
              <mc:Fallback>
                <p:oleObj name="Equation" r:id="rId3" imgW="571252" imgH="203112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2420938"/>
                        <a:ext cx="1570038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Outline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Trophic interactions</a:t>
            </a:r>
          </a:p>
          <a:p>
            <a:pPr eaLnBrk="1" hangingPunct="1"/>
            <a:r>
              <a:rPr lang="en-GB" altLang="en-US" smtClean="0"/>
              <a:t>D’Ancona’s observation &amp; Volterra predator-prey model</a:t>
            </a:r>
          </a:p>
          <a:p>
            <a:pPr eaLnBrk="1" hangingPunct="1"/>
            <a:r>
              <a:rPr lang="en-GB" altLang="en-US" smtClean="0"/>
              <a:t>The Rosenzweig-MacArthur model</a:t>
            </a:r>
          </a:p>
          <a:p>
            <a:pPr eaLnBrk="1" hangingPunct="1"/>
            <a:r>
              <a:rPr lang="en-GB" altLang="en-US" smtClean="0"/>
              <a:t>Stable limit cycles, the paradox of enrichment</a:t>
            </a:r>
          </a:p>
          <a:p>
            <a:pPr eaLnBrk="1" hangingPunct="1"/>
            <a:r>
              <a:rPr lang="en-GB" altLang="en-US" smtClean="0"/>
              <a:t>Parasitism, the Nicholson Bailey model</a:t>
            </a:r>
          </a:p>
          <a:p>
            <a:pPr eaLnBrk="1" hangingPunct="1"/>
            <a:r>
              <a:rPr lang="en-GB" altLang="en-US" smtClean="0"/>
              <a:t>Spatial interactions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Predator dynamics if prey density is constant</a:t>
            </a:r>
          </a:p>
          <a:p>
            <a:pPr eaLnBrk="1" hangingPunct="1"/>
            <a:endParaRPr lang="en-GB" altLang="en-US" smtClean="0"/>
          </a:p>
          <a:p>
            <a:pPr eaLnBrk="1" hangingPunct="1"/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graphicFrame>
        <p:nvGraphicFramePr>
          <p:cNvPr id="22532" name="Object 5"/>
          <p:cNvGraphicFramePr>
            <a:graphicFrameLocks noChangeAspect="1"/>
          </p:cNvGraphicFramePr>
          <p:nvPr/>
        </p:nvGraphicFramePr>
        <p:xfrm>
          <a:off x="2133600" y="2492375"/>
          <a:ext cx="5181600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Artwork" r:id="rId3" imgW="5180952" imgH="4352381" progId="Adobe.Illustrator.7">
                  <p:embed/>
                </p:oleObj>
              </mc:Choice>
              <mc:Fallback>
                <p:oleObj name="Artwork" r:id="rId3" imgW="5180952" imgH="4352381" progId="Adobe.Illustrator.7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92375"/>
                        <a:ext cx="5181600" cy="435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The densities of predator and prey change simultaneously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This is described by a system of 2 differential equations: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This model is known as the Lotka-Volterra predator-prey model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</p:txBody>
      </p:sp>
      <p:graphicFrame>
        <p:nvGraphicFramePr>
          <p:cNvPr id="185348" name="Object 4"/>
          <p:cNvGraphicFramePr>
            <a:graphicFrameLocks noChangeAspect="1"/>
          </p:cNvGraphicFramePr>
          <p:nvPr/>
        </p:nvGraphicFramePr>
        <p:xfrm>
          <a:off x="2466975" y="3284538"/>
          <a:ext cx="282575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Equation" r:id="rId3" imgW="1028254" imgH="812447" progId="Equation.3">
                  <p:embed/>
                </p:oleObj>
              </mc:Choice>
              <mc:Fallback>
                <p:oleObj name="Equation" r:id="rId3" imgW="1028254" imgH="81244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3284538"/>
                        <a:ext cx="2825750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Combined isoclines</a:t>
            </a:r>
          </a:p>
          <a:p>
            <a:pPr eaLnBrk="1" hangingPunct="1"/>
            <a:endParaRPr lang="en-GB" altLang="en-US" smtClean="0"/>
          </a:p>
          <a:p>
            <a:pPr eaLnBrk="1" hangingPunct="1"/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graphicFrame>
        <p:nvGraphicFramePr>
          <p:cNvPr id="24580" name="Object 6"/>
          <p:cNvGraphicFramePr>
            <a:graphicFrameLocks noChangeAspect="1"/>
          </p:cNvGraphicFramePr>
          <p:nvPr/>
        </p:nvGraphicFramePr>
        <p:xfrm>
          <a:off x="2009775" y="2895600"/>
          <a:ext cx="5124450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Artwork" r:id="rId3" imgW="5125165" imgH="4076190" progId="Adobe.Illustrator.7">
                  <p:embed/>
                </p:oleObj>
              </mc:Choice>
              <mc:Fallback>
                <p:oleObj name="Artwork" r:id="rId3" imgW="5125165" imgH="4076190" progId="Adobe.Illustrator.7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775" y="2895600"/>
                        <a:ext cx="5124450" cy="407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prey equilibrium density is given by </a:t>
            </a:r>
            <a:r>
              <a:rPr lang="en-GB" altLang="en-US" i="1" smtClean="0">
                <a:latin typeface="Times New Roman" panose="02020603050405020304" pitchFamily="18" charset="0"/>
              </a:rPr>
              <a:t>q/</a:t>
            </a:r>
            <a:r>
              <a:rPr lang="en-GB" altLang="en-US" i="1" smtClean="0">
                <a:latin typeface="Symbol" panose="05050102010706020507" pitchFamily="18" charset="2"/>
              </a:rPr>
              <a:t>b</a:t>
            </a:r>
            <a:r>
              <a:rPr lang="en-GB" altLang="en-US" i="1" smtClean="0"/>
              <a:t>: </a:t>
            </a:r>
            <a:r>
              <a:rPr lang="en-GB" altLang="en-US" smtClean="0"/>
              <a:t>only depends on the parameters relating to the </a:t>
            </a:r>
            <a:r>
              <a:rPr lang="en-GB" altLang="en-US" i="1" smtClean="0"/>
              <a:t>predator</a:t>
            </a:r>
            <a:r>
              <a:rPr lang="en-GB" altLang="en-US" smtClean="0"/>
              <a:t>. </a:t>
            </a:r>
          </a:p>
          <a:p>
            <a:pPr eaLnBrk="1" hangingPunct="1"/>
            <a:r>
              <a:rPr lang="en-GB" altLang="en-US" smtClean="0"/>
              <a:t>The predator equilibrium density is given by </a:t>
            </a:r>
            <a:r>
              <a:rPr lang="en-GB" altLang="en-US" i="1" smtClean="0">
                <a:latin typeface="Times New Roman" panose="02020603050405020304" pitchFamily="18" charset="0"/>
              </a:rPr>
              <a:t>r/</a:t>
            </a:r>
            <a:r>
              <a:rPr lang="en-GB" altLang="en-US" i="1" smtClean="0">
                <a:latin typeface="Symbol" panose="05050102010706020507" pitchFamily="18" charset="2"/>
              </a:rPr>
              <a:t>a</a:t>
            </a:r>
            <a:r>
              <a:rPr lang="en-GB" altLang="en-US" i="1" smtClean="0"/>
              <a:t> </a:t>
            </a:r>
            <a:r>
              <a:rPr lang="en-GB" altLang="en-US" smtClean="0"/>
              <a:t>only depends on the parameters relating to the </a:t>
            </a:r>
            <a:r>
              <a:rPr lang="en-GB" altLang="en-US" i="1" smtClean="0"/>
              <a:t>prey</a:t>
            </a:r>
            <a:r>
              <a:rPr lang="en-GB" altLang="en-US" smtClean="0"/>
              <a:t>.</a:t>
            </a:r>
          </a:p>
          <a:p>
            <a:pPr eaLnBrk="1" hangingPunct="1"/>
            <a:endParaRPr lang="en-GB" altLang="en-US" smtClean="0"/>
          </a:p>
          <a:p>
            <a:pPr eaLnBrk="1" hangingPunct="1"/>
            <a:endParaRPr lang="en-GB" altLang="en-US" smtClean="0"/>
          </a:p>
          <a:p>
            <a:pPr eaLnBrk="1" hangingPunct="1"/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 with fishery effort</a:t>
            </a:r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If we assume that fish is caught with rate f, the model reads: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The prey equibrium is now </a:t>
            </a:r>
            <a:r>
              <a:rPr lang="en-GB" altLang="en-US" sz="2800" i="1" smtClean="0"/>
              <a:t>V</a:t>
            </a:r>
            <a:r>
              <a:rPr lang="en-GB" altLang="en-US" sz="2800" i="1" baseline="30000" smtClean="0"/>
              <a:t>*</a:t>
            </a:r>
            <a:r>
              <a:rPr lang="en-GB" altLang="en-US" sz="2800" i="1" smtClean="0"/>
              <a:t>=(q+f)/</a:t>
            </a:r>
            <a:r>
              <a:rPr lang="en-GB" altLang="en-US" sz="2800" i="1" smtClean="0">
                <a:latin typeface="Symbol" panose="05050102010706020507" pitchFamily="18" charset="2"/>
              </a:rPr>
              <a:t>b</a:t>
            </a:r>
            <a:r>
              <a:rPr lang="en-GB" altLang="en-US" sz="2800" i="1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The predator equilibrium is now </a:t>
            </a:r>
            <a:r>
              <a:rPr lang="en-GB" altLang="en-US" sz="2800" i="1" smtClean="0"/>
              <a:t>P</a:t>
            </a:r>
            <a:r>
              <a:rPr lang="en-GB" altLang="en-US" sz="2800" i="1" baseline="30000" smtClean="0"/>
              <a:t>*</a:t>
            </a:r>
            <a:r>
              <a:rPr lang="en-GB" altLang="en-US" sz="2800" i="1" smtClean="0"/>
              <a:t>=(r-f)/</a:t>
            </a:r>
            <a:r>
              <a:rPr lang="en-GB" altLang="en-US" sz="2800" i="1" smtClean="0">
                <a:latin typeface="Symbol" panose="05050102010706020507" pitchFamily="18" charset="2"/>
              </a:rPr>
              <a:t>a</a:t>
            </a:r>
            <a:r>
              <a:rPr lang="en-GB" altLang="en-US" sz="2800" i="1" smtClean="0"/>
              <a:t> </a:t>
            </a:r>
            <a:r>
              <a:rPr lang="en-GB" altLang="en-US" sz="2800" smtClean="0"/>
              <a:t> 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2130425" y="2495550"/>
          <a:ext cx="3697288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Equation" r:id="rId3" imgW="1346200" imgH="812800" progId="Equation.3">
                  <p:embed/>
                </p:oleObj>
              </mc:Choice>
              <mc:Fallback>
                <p:oleObj name="Equation" r:id="rId3" imgW="1346200" imgH="812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5" y="2495550"/>
                        <a:ext cx="3697288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GB" altLang="en-US" smtClean="0"/>
              <a:t>A reduced fishing effort (directed at prey and predatory fish) will have two effects: it </a:t>
            </a:r>
            <a:r>
              <a:rPr lang="en-GB" altLang="en-US" u="sng" smtClean="0"/>
              <a:t>increases</a:t>
            </a:r>
            <a:r>
              <a:rPr lang="en-GB" altLang="en-US" smtClean="0"/>
              <a:t> the predator’s equilibrium density and </a:t>
            </a:r>
            <a:r>
              <a:rPr lang="en-GB" altLang="en-US" u="sng" smtClean="0"/>
              <a:t>decreases</a:t>
            </a:r>
            <a:r>
              <a:rPr lang="en-GB" altLang="en-US" smtClean="0"/>
              <a:t> the prey’s equilibrium density</a:t>
            </a:r>
          </a:p>
          <a:p>
            <a:pPr eaLnBrk="1" hangingPunct="1"/>
            <a:r>
              <a:rPr lang="en-GB" altLang="en-US" smtClean="0"/>
              <a:t>This can explain D’Ancona’s observation why relatively more predator fish was caught after a reduced fishing effort</a:t>
            </a:r>
          </a:p>
          <a:p>
            <a:pPr eaLnBrk="1" hangingPunct="1"/>
            <a:endParaRPr lang="en-GB" altLang="en-US" sz="2800" i="1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model, dynamics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Combined isoclines</a:t>
            </a:r>
          </a:p>
          <a:p>
            <a:pPr eaLnBrk="1" hangingPunct="1"/>
            <a:endParaRPr lang="en-GB" altLang="en-US" smtClean="0"/>
          </a:p>
          <a:p>
            <a:pPr eaLnBrk="1" hangingPunct="1"/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2009775" y="2895600"/>
          <a:ext cx="5124450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Artwork" r:id="rId3" imgW="5125165" imgH="4076190" progId="Adobe.Illustrator.7">
                  <p:embed/>
                </p:oleObj>
              </mc:Choice>
              <mc:Fallback>
                <p:oleObj name="Artwork" r:id="rId3" imgW="5125165" imgH="4076190" progId="Adobe.Illustrator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775" y="2895600"/>
                        <a:ext cx="5124450" cy="407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 smtClean="0"/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en-US" i="1" smtClean="0"/>
              <a:t>Practical 3</a:t>
            </a:r>
            <a:r>
              <a:rPr lang="it-IT" altLang="en-US" smtClean="0"/>
              <a:t>: The Lotka-Volterra predator-prey model</a:t>
            </a:r>
            <a:endParaRPr lang="en-GB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Solution over time</a:t>
            </a:r>
          </a:p>
          <a:p>
            <a:pPr eaLnBrk="1" hangingPunct="1"/>
            <a:endParaRPr lang="en-GB" altLang="en-US" smtClean="0"/>
          </a:p>
          <a:p>
            <a:pPr eaLnBrk="1" hangingPunct="1"/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sp>
        <p:nvSpPr>
          <p:cNvPr id="187401" name="Text Box 9"/>
          <p:cNvSpPr txBox="1">
            <a:spLocks noChangeArrowheads="1"/>
          </p:cNvSpPr>
          <p:nvPr/>
        </p:nvSpPr>
        <p:spPr bwMode="auto">
          <a:xfrm>
            <a:off x="838200" y="5516563"/>
            <a:ext cx="72390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The solutions oscillate over time, the amplitude depends on the initial condition much like the motion of a pendulum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en-US" sz="2400"/>
          </a:p>
        </p:txBody>
      </p:sp>
      <p:pic>
        <p:nvPicPr>
          <p:cNvPr id="3072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81300"/>
            <a:ext cx="3784600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2781300"/>
            <a:ext cx="3786187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28600" y="2781300"/>
            <a:ext cx="8077200" cy="2330450"/>
            <a:chOff x="144" y="1968"/>
            <a:chExt cx="5088" cy="1468"/>
          </a:xfrm>
        </p:grpSpPr>
        <p:pic>
          <p:nvPicPr>
            <p:cNvPr id="30728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968"/>
              <a:ext cx="2352" cy="1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" y="1968"/>
              <a:ext cx="2385" cy="1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1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ncent pics 704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692150"/>
            <a:ext cx="70088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Trophic interactions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solidFill>
                  <a:srgbClr val="000000"/>
                </a:solidFill>
                <a:cs typeface="Times New Roman" panose="02020603050405020304" pitchFamily="18" charset="0"/>
              </a:rPr>
              <a:t>Trophic interactions capture all interactions where one species uses another species to feed and reproduce on. </a:t>
            </a:r>
          </a:p>
          <a:p>
            <a:pPr eaLnBrk="1" hangingPunct="1"/>
            <a:r>
              <a:rPr lang="en-GB" altLang="en-US" smtClean="0">
                <a:solidFill>
                  <a:srgbClr val="000000"/>
                </a:solidFill>
                <a:cs typeface="Times New Roman" panose="02020603050405020304" pitchFamily="18" charset="0"/>
              </a:rPr>
              <a:t>This includes predation, herbivory and parasitism. </a:t>
            </a:r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Solution as an orbit in a phase plot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pic>
        <p:nvPicPr>
          <p:cNvPr id="3379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276475"/>
            <a:ext cx="640080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1"/>
          <p:cNvSpPr txBox="1">
            <a:spLocks noChangeArrowheads="1"/>
          </p:cNvSpPr>
          <p:nvPr/>
        </p:nvSpPr>
        <p:spPr bwMode="auto">
          <a:xfrm>
            <a:off x="1125538" y="4508500"/>
            <a:ext cx="56673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r/</a:t>
            </a:r>
            <a:r>
              <a:rPr lang="en-GB" altLang="en-US" sz="2400">
                <a:latin typeface="Symbol" panose="05050102010706020507" pitchFamily="18" charset="2"/>
                <a:cs typeface="Arial" panose="020B0604020202020204" pitchFamily="34" charset="0"/>
              </a:rPr>
              <a:t>a</a:t>
            </a: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8" name="TextBox 6"/>
          <p:cNvSpPr txBox="1">
            <a:spLocks noChangeArrowheads="1"/>
          </p:cNvSpPr>
          <p:nvPr/>
        </p:nvSpPr>
        <p:spPr bwMode="auto">
          <a:xfrm>
            <a:off x="3213100" y="5848350"/>
            <a:ext cx="609600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q/</a:t>
            </a:r>
            <a:r>
              <a:rPr lang="en-GB" altLang="en-US" sz="2400">
                <a:latin typeface="Symbol" panose="05050102010706020507" pitchFamily="18" charset="2"/>
                <a:cs typeface="Arial" panose="020B0604020202020204" pitchFamily="34" charset="0"/>
              </a:rPr>
              <a:t>b</a:t>
            </a: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Stability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7570788" cy="4525963"/>
          </a:xfrm>
        </p:spPr>
        <p:txBody>
          <a:bodyPr/>
          <a:lstStyle/>
          <a:p>
            <a:pPr eaLnBrk="1" hangingPunct="1"/>
            <a:r>
              <a:rPr lang="en-GB" altLang="en-US" sz="2800" smtClean="0"/>
              <a:t>To find the stability we use the distance from the equilibrium </a:t>
            </a:r>
            <a:r>
              <a:rPr lang="en-GB" altLang="en-US" sz="2800" i="1" smtClean="0"/>
              <a:t>x=V-V</a:t>
            </a:r>
            <a:r>
              <a:rPr lang="en-GB" altLang="en-US" sz="2800" i="1" baseline="30000" smtClean="0"/>
              <a:t>*</a:t>
            </a:r>
            <a:r>
              <a:rPr lang="en-GB" altLang="en-US" sz="2800" smtClean="0"/>
              <a:t> and </a:t>
            </a:r>
            <a:r>
              <a:rPr lang="en-GB" altLang="en-US" sz="2800" i="1" smtClean="0"/>
              <a:t>y=P-P</a:t>
            </a:r>
            <a:r>
              <a:rPr lang="en-GB" altLang="en-US" sz="2800" i="1" baseline="30000" smtClean="0"/>
              <a:t>* </a:t>
            </a:r>
            <a:r>
              <a:rPr lang="en-GB" altLang="en-US" sz="2800" smtClean="0"/>
              <a:t>linearise the system, to find </a:t>
            </a:r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smtClean="0"/>
          </a:p>
        </p:txBody>
      </p:sp>
      <p:graphicFrame>
        <p:nvGraphicFramePr>
          <p:cNvPr id="3482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27200" y="2997200"/>
          <a:ext cx="5330825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Equation" r:id="rId3" imgW="1955520" imgH="787320" progId="Equation.3">
                  <p:embed/>
                </p:oleObj>
              </mc:Choice>
              <mc:Fallback>
                <p:oleObj name="Equation" r:id="rId3" imgW="1955520" imgH="78732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2997200"/>
                        <a:ext cx="5330825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Stability</a:t>
            </a:r>
          </a:p>
        </p:txBody>
      </p:sp>
      <p:sp>
        <p:nvSpPr>
          <p:cNvPr id="35843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7570788" cy="4525963"/>
          </a:xfrm>
        </p:spPr>
        <p:txBody>
          <a:bodyPr/>
          <a:lstStyle/>
          <a:p>
            <a:pPr eaLnBrk="1" hangingPunct="1"/>
            <a:r>
              <a:rPr lang="en-GB" altLang="en-US" sz="2800" smtClean="0"/>
              <a:t>After substituting the equilibrium values we find that the Jacobian matrix is </a:t>
            </a:r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r>
              <a:rPr lang="en-GB" altLang="en-US" sz="2800" smtClean="0"/>
              <a:t>Is the equilibrium stable?</a:t>
            </a:r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/>
            <a:endParaRPr lang="en-GB" altLang="en-US" sz="2800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2800" smtClean="0"/>
          </a:p>
        </p:txBody>
      </p:sp>
      <p:graphicFrame>
        <p:nvGraphicFramePr>
          <p:cNvPr id="3584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982913" y="2997200"/>
          <a:ext cx="2817812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Equation" r:id="rId3" imgW="1066680" imgH="812520" progId="Equation.3">
                  <p:embed/>
                </p:oleObj>
              </mc:Choice>
              <mc:Fallback>
                <p:oleObj name="Equation" r:id="rId3" imgW="1066680" imgH="81252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913" y="2997200"/>
                        <a:ext cx="2817812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Stability</a:t>
            </a:r>
          </a:p>
        </p:txBody>
      </p:sp>
      <p:sp>
        <p:nvSpPr>
          <p:cNvPr id="34819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sz="half" idx="1"/>
          </p:nvPr>
        </p:nvSpPr>
        <p:spPr>
          <a:xfrm>
            <a:off x="457200" y="1600200"/>
            <a:ext cx="7570788" cy="4525963"/>
          </a:xfrm>
          <a:blipFill rotWithShape="0">
            <a:blip r:embed="rId3"/>
            <a:stretch>
              <a:fillRect l="-1449" t="-1348" r="-483"/>
            </a:stretch>
          </a:blipFill>
          <a:extLst/>
        </p:spPr>
        <p:txBody>
          <a:bodyPr/>
          <a:lstStyle/>
          <a:p>
            <a:r>
              <a:rPr lang="en-GB">
                <a:noFill/>
              </a:rPr>
              <a:t> </a:t>
            </a:r>
          </a:p>
        </p:txBody>
      </p:sp>
      <p:sp>
        <p:nvSpPr>
          <p:cNvPr id="36868" name="Content Placeholder 1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altLang="en-US" smtClean="0"/>
          </a:p>
        </p:txBody>
      </p:sp>
      <p:graphicFrame>
        <p:nvGraphicFramePr>
          <p:cNvPr id="36869" name="Object 13"/>
          <p:cNvGraphicFramePr>
            <a:graphicFrameLocks noChangeAspect="1"/>
          </p:cNvGraphicFramePr>
          <p:nvPr/>
        </p:nvGraphicFramePr>
        <p:xfrm>
          <a:off x="1403350" y="5661025"/>
          <a:ext cx="576103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Equation" r:id="rId4" imgW="2095500" imgH="228600" progId="Equation.3">
                  <p:embed/>
                </p:oleObj>
              </mc:Choice>
              <mc:Fallback>
                <p:oleObj name="Equation" r:id="rId4" imgW="20955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661025"/>
                        <a:ext cx="576103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period of the unforced system follows from the eigenvalue.</a:t>
            </a:r>
          </a:p>
          <a:p>
            <a:pPr eaLnBrk="1" hangingPunct="1"/>
            <a:r>
              <a:rPr lang="en-GB" altLang="en-US" smtClean="0"/>
              <a:t>If the system has a complex eigenvalue of </a:t>
            </a:r>
            <a:r>
              <a:rPr lang="en-GB" altLang="en-US" i="1" smtClean="0">
                <a:latin typeface="Symbol" panose="05050102010706020507" pitchFamily="18" charset="2"/>
              </a:rPr>
              <a:t>l</a:t>
            </a:r>
            <a:r>
              <a:rPr lang="en-GB" altLang="en-US" i="1" smtClean="0"/>
              <a:t>=v+iw, </a:t>
            </a:r>
            <a:r>
              <a:rPr lang="en-GB" altLang="en-US" smtClean="0"/>
              <a:t>the linearised dynamics are of the form:</a:t>
            </a:r>
          </a:p>
          <a:p>
            <a:pPr eaLnBrk="1" hangingPunct="1"/>
            <a:endParaRPr lang="en-GB" altLang="en-US" smtClean="0"/>
          </a:p>
          <a:p>
            <a:pPr eaLnBrk="1" hangingPunct="1"/>
            <a:r>
              <a:rPr lang="en-GB" altLang="en-US" smtClean="0"/>
              <a:t>The frequency of the dynamics is therefore </a:t>
            </a:r>
            <a:r>
              <a:rPr lang="en-GB" altLang="en-US" i="1" smtClean="0"/>
              <a:t>w </a:t>
            </a:r>
            <a:r>
              <a:rPr lang="en-GB" altLang="en-US" smtClean="0"/>
              <a:t>and the period 2</a:t>
            </a:r>
            <a:r>
              <a:rPr lang="en-GB" altLang="en-US" smtClean="0">
                <a:latin typeface="Symbol" panose="05050102010706020507" pitchFamily="18" charset="2"/>
              </a:rPr>
              <a:t>p</a:t>
            </a:r>
            <a:r>
              <a:rPr lang="en-GB" altLang="en-US" smtClean="0"/>
              <a:t>/</a:t>
            </a:r>
            <a:r>
              <a:rPr lang="en-GB" altLang="en-US" i="1" smtClean="0"/>
              <a:t>w</a:t>
            </a:r>
          </a:p>
          <a:p>
            <a:pPr eaLnBrk="1" hangingPunct="1"/>
            <a:endParaRPr lang="en-US" altLang="en-US" i="1" smtClean="0"/>
          </a:p>
        </p:txBody>
      </p:sp>
      <p:graphicFrame>
        <p:nvGraphicFramePr>
          <p:cNvPr id="37891" name="Object 13"/>
          <p:cNvGraphicFramePr>
            <a:graphicFrameLocks noGrp="1" noChangeAspect="1"/>
          </p:cNvGraphicFramePr>
          <p:nvPr>
            <p:ph type="title"/>
          </p:nvPr>
        </p:nvGraphicFramePr>
        <p:xfrm>
          <a:off x="1403350" y="4149725"/>
          <a:ext cx="576103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Equation" r:id="rId3" imgW="2095500" imgH="228600" progId="Equation.3">
                  <p:embed/>
                </p:oleObj>
              </mc:Choice>
              <mc:Fallback>
                <p:oleObj name="Equation" r:id="rId3" imgW="20955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149725"/>
                        <a:ext cx="576103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" name="Rectangle 14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4400" smtClean="0"/>
              <a:t>Oscillation frequency</a:t>
            </a:r>
            <a:endParaRPr lang="en-US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Stability</a:t>
            </a:r>
          </a:p>
        </p:txBody>
      </p:sp>
      <p:sp>
        <p:nvSpPr>
          <p:cNvPr id="317443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7570788" cy="5545137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en-US" sz="2800" dirty="0" smtClean="0"/>
              <a:t>The model has a constant of motion:</a:t>
            </a:r>
          </a:p>
          <a:p>
            <a:pPr eaLnBrk="1" hangingPunct="1">
              <a:defRPr/>
            </a:pPr>
            <a:endParaRPr lang="en-GB" altLang="en-US" sz="2800" dirty="0"/>
          </a:p>
          <a:p>
            <a:pPr eaLnBrk="1" hangingPunct="1">
              <a:defRPr/>
            </a:pPr>
            <a:endParaRPr lang="en-GB" altLang="en-US" sz="2800" dirty="0" smtClean="0"/>
          </a:p>
          <a:p>
            <a:pPr eaLnBrk="1" hangingPunct="1">
              <a:defRPr/>
            </a:pPr>
            <a:r>
              <a:rPr lang="en-GB" altLang="en-US" sz="2800" dirty="0" smtClean="0"/>
              <a:t>Over one cycle, the value of H is constant. </a:t>
            </a:r>
          </a:p>
          <a:p>
            <a:pPr eaLnBrk="1" hangingPunct="1">
              <a:defRPr/>
            </a:pPr>
            <a:r>
              <a:rPr lang="en-GB" altLang="en-US" sz="2800" dirty="0" smtClean="0"/>
              <a:t>If the starting point moves away from one cycle, after on revolution you are back to where you started, you remain the same distance from the other cycle</a:t>
            </a:r>
          </a:p>
          <a:p>
            <a:pPr eaLnBrk="1" hangingPunct="1">
              <a:defRPr/>
            </a:pPr>
            <a:r>
              <a:rPr lang="en-GB" altLang="en-US" sz="2800" dirty="0" smtClean="0"/>
              <a:t>The cycles are therefore all neutrally stable. 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GB" altLang="en-US" sz="2800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GB" altLang="en-US" sz="2800" dirty="0" smtClean="0"/>
          </a:p>
          <a:p>
            <a:pPr eaLnBrk="1" hangingPunct="1">
              <a:defRPr/>
            </a:pPr>
            <a:endParaRPr lang="en-GB" altLang="en-US" sz="2800" dirty="0" smtClean="0"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GB" altLang="en-US" sz="2800" i="1" dirty="0" smtClean="0"/>
          </a:p>
          <a:p>
            <a:pPr eaLnBrk="1" hangingPunct="1">
              <a:defRPr/>
            </a:pPr>
            <a:endParaRPr lang="en-GB" altLang="en-US" sz="2800" dirty="0" smtClean="0"/>
          </a:p>
          <a:p>
            <a:pPr eaLnBrk="1" hangingPunct="1">
              <a:defRPr/>
            </a:pPr>
            <a:endParaRPr lang="en-GB" altLang="en-US" sz="2800" dirty="0" smtClean="0"/>
          </a:p>
          <a:p>
            <a:pPr eaLnBrk="1" hangingPunct="1">
              <a:defRPr/>
            </a:pPr>
            <a:endParaRPr lang="en-GB" altLang="en-US" sz="2800" dirty="0" smtClean="0"/>
          </a:p>
          <a:p>
            <a:pPr eaLnBrk="1" hangingPunct="1">
              <a:defRPr/>
            </a:pPr>
            <a:endParaRPr lang="en-GB" altLang="en-US" sz="2800" dirty="0" smtClean="0"/>
          </a:p>
          <a:p>
            <a:pPr eaLnBrk="1" hangingPunct="1">
              <a:defRPr/>
            </a:pPr>
            <a:endParaRPr lang="en-GB" altLang="en-US" sz="2800" dirty="0" smtClean="0"/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en-US" sz="2800" dirty="0" smtClean="0"/>
          </a:p>
        </p:txBody>
      </p:sp>
      <p:sp>
        <p:nvSpPr>
          <p:cNvPr id="38916" name="Rectangle 6"/>
          <p:cNvSpPr>
            <a:spLocks noChangeArrowheads="1"/>
          </p:cNvSpPr>
          <p:nvPr/>
        </p:nvSpPr>
        <p:spPr bwMode="auto">
          <a:xfrm>
            <a:off x="1933575" y="1557338"/>
            <a:ext cx="11279188" cy="4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38917" name="Object 4"/>
          <p:cNvGraphicFramePr>
            <a:graphicFrameLocks noChangeAspect="1"/>
          </p:cNvGraphicFramePr>
          <p:nvPr/>
        </p:nvGraphicFramePr>
        <p:xfrm>
          <a:off x="1933575" y="1768475"/>
          <a:ext cx="533876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Equation" r:id="rId4" imgW="1841500" imgH="203200" progId="Equation.3">
                  <p:embed/>
                </p:oleObj>
              </mc:Choice>
              <mc:Fallback>
                <p:oleObj name="Equation" r:id="rId4" imgW="18415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1768475"/>
                        <a:ext cx="5338763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Assumptions of the model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No delays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No (age, spatial) structure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No prey density dependence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Constant prey capture rate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No stochastic effects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Lotka-Volterra predator-prey model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Because the model is degenerate it is very sensitive to a change in the assumptions, slightly changing the assumptions will make (real part of) the  eigenvalues +ive or -ive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For this reason it is said that the L-V predator-prey model is not robust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Density dependent prey growth</a:t>
            </a:r>
          </a:p>
        </p:txBody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We can easily add a density dependent prey growth by assuming that the prey will grow according to the logistic model</a:t>
            </a:r>
          </a:p>
          <a:p>
            <a:pPr eaLnBrk="1" hangingPunct="1"/>
            <a:r>
              <a:rPr lang="en-GB" altLang="en-US" smtClean="0"/>
              <a:t>The prey growth rate is then given by</a:t>
            </a:r>
          </a:p>
        </p:txBody>
      </p:sp>
      <p:graphicFrame>
        <p:nvGraphicFramePr>
          <p:cNvPr id="249860" name="Object 4"/>
          <p:cNvGraphicFramePr>
            <a:graphicFrameLocks noChangeAspect="1"/>
          </p:cNvGraphicFramePr>
          <p:nvPr/>
        </p:nvGraphicFramePr>
        <p:xfrm>
          <a:off x="2665413" y="4149725"/>
          <a:ext cx="2338387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Equation" r:id="rId3" imgW="850531" imgH="203112" progId="Equation.3">
                  <p:embed/>
                </p:oleObj>
              </mc:Choice>
              <mc:Fallback>
                <p:oleObj name="Equation" r:id="rId3" imgW="850531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4149725"/>
                        <a:ext cx="2338387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Density dependent prey growth</a:t>
            </a:r>
          </a:p>
        </p:txBody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model changes to</a:t>
            </a:r>
          </a:p>
        </p:txBody>
      </p:sp>
      <p:graphicFrame>
        <p:nvGraphicFramePr>
          <p:cNvPr id="250884" name="Object 4"/>
          <p:cNvGraphicFramePr>
            <a:graphicFrameLocks noChangeAspect="1"/>
          </p:cNvGraphicFramePr>
          <p:nvPr/>
        </p:nvGraphicFramePr>
        <p:xfrm>
          <a:off x="1790700" y="3028950"/>
          <a:ext cx="3941763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Equation" r:id="rId3" imgW="1435100" imgH="812800" progId="Equation.3">
                  <p:embed/>
                </p:oleObj>
              </mc:Choice>
              <mc:Fallback>
                <p:oleObj name="Equation" r:id="rId3" imgW="1435100" imgH="812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3028950"/>
                        <a:ext cx="3941763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GB" altLang="en-US" smtClean="0"/>
              <a:t>Trophic interactions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1300" y="1125538"/>
            <a:ext cx="4762500" cy="4525962"/>
          </a:xfrm>
        </p:spPr>
        <p:txBody>
          <a:bodyPr/>
          <a:lstStyle/>
          <a:p>
            <a:pPr eaLnBrk="1" hangingPunct="1"/>
            <a:r>
              <a:rPr lang="en-GB" altLang="en-US" sz="2800" smtClean="0"/>
              <a:t>Trophic interactions are conspicuous </a:t>
            </a:r>
          </a:p>
          <a:p>
            <a:pPr eaLnBrk="1" hangingPunct="1"/>
            <a:r>
              <a:rPr lang="en-GB" altLang="en-US" sz="2800" smtClean="0"/>
              <a:t>They are fairly easy to detect and quantify (gut contents)</a:t>
            </a:r>
          </a:p>
          <a:p>
            <a:pPr lvl="1" eaLnBrk="1" hangingPunct="1"/>
            <a:r>
              <a:rPr lang="en-GB" altLang="en-US" sz="2400" smtClean="0"/>
              <a:t>They are therefore probably over-represented in ecological studies compared to competitive interactions</a:t>
            </a:r>
          </a:p>
          <a:p>
            <a:pPr lvl="1" eaLnBrk="1" hangingPunct="1"/>
            <a:r>
              <a:rPr lang="en-GB" altLang="en-US" sz="2400" smtClean="0"/>
              <a:t>Food web theory is almost exclusively dedicated to trophic interactions, competition in food webs is rarely measured</a:t>
            </a:r>
          </a:p>
        </p:txBody>
      </p:sp>
      <p:pic>
        <p:nvPicPr>
          <p:cNvPr id="614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1412875"/>
            <a:ext cx="3948112" cy="453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i="1" smtClean="0"/>
              <a:t>Practical 3: </a:t>
            </a:r>
            <a:r>
              <a:rPr lang="en-GB" altLang="en-US" smtClean="0"/>
              <a:t>Draw the bifurcation diagram in k for the Lotka-Volterra model with prey density dependence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46313"/>
            <a:ext cx="5638800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Density dependent prey growth</a:t>
            </a:r>
          </a:p>
        </p:txBody>
      </p:sp>
      <p:sp>
        <p:nvSpPr>
          <p:cNvPr id="46084" name="Rectangle 4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7696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Solutions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Density dependent prey growth acts stabilising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6156325" y="4652963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6227763" y="42926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>
                <a:latin typeface="Times New Roman" panose="02020603050405020304" pitchFamily="18" charset="0"/>
              </a:rPr>
              <a:t>V</a:t>
            </a:r>
          </a:p>
        </p:txBody>
      </p:sp>
      <p:grpSp>
        <p:nvGrpSpPr>
          <p:cNvPr id="251915" name="Group 11"/>
          <p:cNvGrpSpPr>
            <a:grpSpLocks/>
          </p:cNvGrpSpPr>
          <p:nvPr/>
        </p:nvGrpSpPr>
        <p:grpSpPr bwMode="auto">
          <a:xfrm>
            <a:off x="1330325" y="2205038"/>
            <a:ext cx="5834063" cy="3502025"/>
            <a:chOff x="658" y="1389"/>
            <a:chExt cx="3675" cy="2206"/>
          </a:xfrm>
        </p:grpSpPr>
        <p:pic>
          <p:nvPicPr>
            <p:cNvPr id="4608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1389"/>
              <a:ext cx="3585" cy="2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090" name="Text Box 8"/>
            <p:cNvSpPr txBox="1">
              <a:spLocks noChangeArrowheads="1"/>
            </p:cNvSpPr>
            <p:nvPr/>
          </p:nvSpPr>
          <p:spPr bwMode="auto">
            <a:xfrm>
              <a:off x="658" y="2659"/>
              <a:ext cx="45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latin typeface="Times New Roman" panose="02020603050405020304" pitchFamily="18" charset="0"/>
                </a:rPr>
                <a:t>rk/</a:t>
              </a:r>
              <a:r>
                <a:rPr lang="en-GB" altLang="en-US" sz="2400">
                  <a:latin typeface="Symbol" panose="05050102010706020507" pitchFamily="18" charset="2"/>
                </a:rPr>
                <a:t>a</a:t>
              </a:r>
              <a:endParaRPr lang="en-US" altLang="en-US" sz="2400">
                <a:latin typeface="Symbol" panose="05050102010706020507" pitchFamily="18" charset="2"/>
              </a:endParaRPr>
            </a:p>
          </p:txBody>
        </p:sp>
      </p:grpSp>
      <p:sp>
        <p:nvSpPr>
          <p:cNvPr id="37896" name="TextBox 9"/>
          <p:cNvSpPr txBox="1">
            <a:spLocks noChangeArrowheads="1"/>
          </p:cNvSpPr>
          <p:nvPr/>
        </p:nvSpPr>
        <p:spPr bwMode="auto">
          <a:xfrm>
            <a:off x="3419475" y="5373688"/>
            <a:ext cx="541338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q/</a:t>
            </a:r>
            <a:r>
              <a:rPr lang="en-GB" altLang="en-US" sz="2000">
                <a:latin typeface="Symbol" panose="05050102010706020507" pitchFamily="18" charset="2"/>
                <a:cs typeface="Arial" panose="020B0604020202020204" pitchFamily="34" charset="0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Density dependent prey growth</a:t>
            </a:r>
          </a:p>
        </p:txBody>
      </p:sp>
      <p:sp>
        <p:nvSpPr>
          <p:cNvPr id="48131" name="Rectangle 4"/>
          <p:cNvSpPr>
            <a:spLocks noGrp="1"/>
          </p:cNvSpPr>
          <p:nvPr>
            <p:ph type="body" idx="1"/>
          </p:nvPr>
        </p:nvSpPr>
        <p:spPr>
          <a:xfrm>
            <a:off x="755650" y="1828800"/>
            <a:ext cx="7696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Bifurcation diagram in k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</p:txBody>
      </p:sp>
      <p:pic>
        <p:nvPicPr>
          <p:cNvPr id="4813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781300"/>
            <a:ext cx="4537075" cy="278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3" name="Text Box 11"/>
          <p:cNvSpPr txBox="1">
            <a:spLocks noChangeArrowheads="1"/>
          </p:cNvSpPr>
          <p:nvPr/>
        </p:nvSpPr>
        <p:spPr bwMode="auto">
          <a:xfrm>
            <a:off x="1044575" y="263683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V</a:t>
            </a:r>
            <a:endParaRPr lang="en-US" altLang="en-US" sz="2400" i="1"/>
          </a:p>
        </p:txBody>
      </p:sp>
      <p:sp>
        <p:nvSpPr>
          <p:cNvPr id="48134" name="Text Box 12"/>
          <p:cNvSpPr txBox="1">
            <a:spLocks noChangeArrowheads="1"/>
          </p:cNvSpPr>
          <p:nvPr/>
        </p:nvSpPr>
        <p:spPr bwMode="auto">
          <a:xfrm>
            <a:off x="6516688" y="551656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k</a:t>
            </a:r>
            <a:endParaRPr lang="en-US" altLang="en-US" sz="2400" i="1"/>
          </a:p>
        </p:txBody>
      </p:sp>
      <p:sp>
        <p:nvSpPr>
          <p:cNvPr id="48135" name="Line 13"/>
          <p:cNvSpPr>
            <a:spLocks noChangeShapeType="1"/>
          </p:cNvSpPr>
          <p:nvPr/>
        </p:nvSpPr>
        <p:spPr bwMode="auto">
          <a:xfrm>
            <a:off x="5148263" y="364490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36" name="Line 14"/>
          <p:cNvSpPr>
            <a:spLocks noChangeShapeType="1"/>
          </p:cNvSpPr>
          <p:nvPr/>
        </p:nvSpPr>
        <p:spPr bwMode="auto">
          <a:xfrm flipV="1">
            <a:off x="5148263" y="479742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37" name="Line 15"/>
          <p:cNvSpPr>
            <a:spLocks noChangeShapeType="1"/>
          </p:cNvSpPr>
          <p:nvPr/>
        </p:nvSpPr>
        <p:spPr bwMode="auto">
          <a:xfrm flipV="1">
            <a:off x="2843213" y="49418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38" name="Text Box 16"/>
          <p:cNvSpPr txBox="1">
            <a:spLocks noChangeArrowheads="1"/>
          </p:cNvSpPr>
          <p:nvPr/>
        </p:nvSpPr>
        <p:spPr bwMode="auto">
          <a:xfrm>
            <a:off x="2700338" y="53736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q/</a:t>
            </a:r>
            <a:r>
              <a:rPr lang="en-GB" altLang="en-US" sz="2400" i="1">
                <a:latin typeface="Symbol" panose="05050102010706020507" pitchFamily="18" charset="2"/>
              </a:rPr>
              <a:t>b</a:t>
            </a:r>
            <a:endParaRPr lang="en-US" altLang="en-US" sz="2400" i="1">
              <a:latin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Density dependent prey growth</a:t>
            </a:r>
          </a:p>
        </p:txBody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>
          <a:xfrm>
            <a:off x="755650" y="1828800"/>
            <a:ext cx="7696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Bifurcation diagram in k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844800" y="462756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P</a:t>
            </a:r>
            <a:endParaRPr lang="en-US" altLang="en-US" sz="2400" i="1"/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5651500" y="63563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k</a:t>
            </a:r>
            <a:endParaRPr lang="en-US" altLang="en-US" sz="2400" i="1"/>
          </a:p>
        </p:txBody>
      </p:sp>
      <p:pic>
        <p:nvPicPr>
          <p:cNvPr id="491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4903788"/>
            <a:ext cx="252095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9" name="Text Box 12"/>
          <p:cNvSpPr txBox="1">
            <a:spLocks noChangeArrowheads="1"/>
          </p:cNvSpPr>
          <p:nvPr/>
        </p:nvSpPr>
        <p:spPr bwMode="auto">
          <a:xfrm>
            <a:off x="3635375" y="63817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q/</a:t>
            </a:r>
            <a:r>
              <a:rPr lang="en-GB" altLang="en-US" sz="2400" i="1">
                <a:latin typeface="Symbol" panose="05050102010706020507" pitchFamily="18" charset="2"/>
              </a:rPr>
              <a:t>b</a:t>
            </a:r>
            <a:endParaRPr lang="en-US" altLang="en-US" sz="2400" i="1">
              <a:latin typeface="Symbol" panose="05050102010706020507" pitchFamily="18" charset="2"/>
            </a:endParaRPr>
          </a:p>
        </p:txBody>
      </p:sp>
      <p:pic>
        <p:nvPicPr>
          <p:cNvPr id="4916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647950"/>
            <a:ext cx="2735262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61" name="Text Box 14"/>
          <p:cNvSpPr txBox="1">
            <a:spLocks noChangeArrowheads="1"/>
          </p:cNvSpPr>
          <p:nvPr/>
        </p:nvSpPr>
        <p:spPr bwMode="auto">
          <a:xfrm>
            <a:off x="2786063" y="2420938"/>
            <a:ext cx="70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V</a:t>
            </a:r>
            <a:endParaRPr lang="en-US" altLang="en-US" sz="2400" i="1"/>
          </a:p>
        </p:txBody>
      </p:sp>
      <p:sp>
        <p:nvSpPr>
          <p:cNvPr id="49162" name="Text Box 15"/>
          <p:cNvSpPr txBox="1">
            <a:spLocks noChangeArrowheads="1"/>
          </p:cNvSpPr>
          <p:nvPr/>
        </p:nvSpPr>
        <p:spPr bwMode="auto">
          <a:xfrm>
            <a:off x="5665788" y="4076700"/>
            <a:ext cx="70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k</a:t>
            </a:r>
            <a:endParaRPr lang="en-US" altLang="en-US" sz="2400" i="1"/>
          </a:p>
        </p:txBody>
      </p:sp>
      <p:sp>
        <p:nvSpPr>
          <p:cNvPr id="49163" name="Text Box 16"/>
          <p:cNvSpPr txBox="1">
            <a:spLocks noChangeArrowheads="1"/>
          </p:cNvSpPr>
          <p:nvPr/>
        </p:nvSpPr>
        <p:spPr bwMode="auto">
          <a:xfrm>
            <a:off x="1260475" y="2971800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Prey density</a:t>
            </a:r>
            <a:endParaRPr lang="en-US" altLang="en-US" sz="2400"/>
          </a:p>
        </p:txBody>
      </p:sp>
      <p:sp>
        <p:nvSpPr>
          <p:cNvPr id="49164" name="Text Box 17"/>
          <p:cNvSpPr txBox="1">
            <a:spLocks noChangeArrowheads="1"/>
          </p:cNvSpPr>
          <p:nvPr/>
        </p:nvSpPr>
        <p:spPr bwMode="auto">
          <a:xfrm>
            <a:off x="1260475" y="5199063"/>
            <a:ext cx="1727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Predator density</a:t>
            </a: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Holling (II) functional response</a:t>
            </a:r>
          </a:p>
        </p:txBody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So far we assumed that the functional response (the per predator effect of predation on the prey’s growth rate) is proportional to the amount of prey</a:t>
            </a:r>
          </a:p>
          <a:p>
            <a:pPr eaLnBrk="1" hangingPunct="1"/>
            <a:r>
              <a:rPr lang="en-GB" altLang="en-US" smtClean="0"/>
              <a:t>This amounts to saying that the nr of prey eaten will always go up with the number of prey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Holling (II) functional response</a:t>
            </a: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mtClean="0"/>
              <a:t>Often this is not the case because predators need time to ‘handle’ their prey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Handling includes the time needed for hunting, eating and digesting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Even if prey is abundant this will limit the number of prey eaten per predator per unit of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/>
          </p:nvPr>
        </p:nvSpPr>
        <p:spPr>
          <a:xfrm>
            <a:off x="254000" y="476250"/>
            <a:ext cx="8782050" cy="1143000"/>
          </a:xfrm>
        </p:spPr>
        <p:txBody>
          <a:bodyPr/>
          <a:lstStyle/>
          <a:p>
            <a:pPr eaLnBrk="1" hangingPunct="1"/>
            <a:r>
              <a:rPr lang="en-GB" altLang="en-US" smtClean="0"/>
              <a:t>Holling (II) functional response</a:t>
            </a:r>
          </a:p>
        </p:txBody>
      </p:sp>
      <p:sp>
        <p:nvSpPr>
          <p:cNvPr id="5222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mtClean="0"/>
              <a:t>The number of prey caught depends on the number of prey present</a:t>
            </a:r>
          </a:p>
        </p:txBody>
      </p:sp>
      <p:sp>
        <p:nvSpPr>
          <p:cNvPr id="254980" name="Text Box 4"/>
          <p:cNvSpPr txBox="1">
            <a:spLocks noChangeArrowheads="1"/>
          </p:cNvSpPr>
          <p:nvPr/>
        </p:nvSpPr>
        <p:spPr bwMode="auto">
          <a:xfrm>
            <a:off x="684213" y="5732463"/>
            <a:ext cx="77041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Times New Roman" panose="02020603050405020304" pitchFamily="18" charset="0"/>
              </a:rPr>
              <a:t>The number of aphids (</a:t>
            </a:r>
            <a:r>
              <a:rPr lang="en-GB" altLang="en-US" sz="2000" i="1">
                <a:latin typeface="Times New Roman" panose="02020603050405020304" pitchFamily="18" charset="0"/>
              </a:rPr>
              <a:t>M. persicae</a:t>
            </a:r>
            <a:r>
              <a:rPr lang="en-GB" altLang="en-US" sz="2000">
                <a:latin typeface="Times New Roman" panose="02020603050405020304" pitchFamily="18" charset="0"/>
              </a:rPr>
              <a:t>) consumed in 24 hrs by 3 different ladybird species (</a:t>
            </a:r>
            <a:r>
              <a:rPr lang="en-GB" altLang="en-US" sz="2000" i="1">
                <a:latin typeface="Times New Roman" panose="02020603050405020304" pitchFamily="18" charset="0"/>
              </a:rPr>
              <a:t>C. sexmaculatus, C. transversalis </a:t>
            </a:r>
            <a:r>
              <a:rPr lang="en-GB" altLang="en-US" sz="2000">
                <a:latin typeface="Times New Roman" panose="02020603050405020304" pitchFamily="18" charset="0"/>
              </a:rPr>
              <a:t>and </a:t>
            </a:r>
            <a:r>
              <a:rPr lang="en-GB" altLang="en-US" sz="2000" i="1">
                <a:latin typeface="Times New Roman" panose="02020603050405020304" pitchFamily="18" charset="0"/>
              </a:rPr>
              <a:t>P. dissecta</a:t>
            </a:r>
            <a:r>
              <a:rPr lang="en-GB" altLang="en-US" sz="2000">
                <a:latin typeface="Times New Roman" panose="02020603050405020304" pitchFamily="18" charset="0"/>
              </a:rPr>
              <a:t>) as a function of aphid density.</a:t>
            </a:r>
            <a:r>
              <a:rPr lang="en-GB" altLang="en-US" sz="2400">
                <a:latin typeface="Times New Roman" panose="02020603050405020304" pitchFamily="18" charset="0"/>
              </a:rPr>
              <a:t> </a:t>
            </a:r>
            <a:r>
              <a:rPr lang="en-GB" altLang="en-US" sz="1400">
                <a:latin typeface="Times New Roman" panose="02020603050405020304" pitchFamily="18" charset="0"/>
              </a:rPr>
              <a:t>From Pervez and Omkar, J.Insect Science 5:5 (2005)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254981" name="Group 5"/>
          <p:cNvGrpSpPr>
            <a:grpSpLocks/>
          </p:cNvGrpSpPr>
          <p:nvPr/>
        </p:nvGrpSpPr>
        <p:grpSpPr bwMode="auto">
          <a:xfrm>
            <a:off x="1185863" y="1484313"/>
            <a:ext cx="6121400" cy="4356100"/>
            <a:chOff x="838" y="981"/>
            <a:chExt cx="3856" cy="2744"/>
          </a:xfrm>
        </p:grpSpPr>
        <p:pic>
          <p:nvPicPr>
            <p:cNvPr id="52231" name="Picture 6" descr="fig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" y="981"/>
              <a:ext cx="3856" cy="2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2" name="Rectangle 7"/>
            <p:cNvSpPr>
              <a:spLocks noChangeArrowheads="1"/>
            </p:cNvSpPr>
            <p:nvPr/>
          </p:nvSpPr>
          <p:spPr bwMode="auto">
            <a:xfrm>
              <a:off x="1655" y="1207"/>
              <a:ext cx="68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pic>
        <p:nvPicPr>
          <p:cNvPr id="8" name="Picture 13" descr="Transverse Ladybird | Coccinella transversalis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1436688"/>
            <a:ext cx="2071687" cy="158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8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Holling (II) functional response</a:t>
            </a:r>
          </a:p>
        </p:txBody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The Holling (II) functional response assumes the predator on average has a constant time to handle prey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The functional response then takes the form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The handling time is </a:t>
            </a:r>
            <a:r>
              <a:rPr lang="en-GB" altLang="en-US" sz="2800" i="1" smtClean="0">
                <a:latin typeface="Times New Roman" panose="02020603050405020304" pitchFamily="18" charset="0"/>
              </a:rPr>
              <a:t>h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Note that if </a:t>
            </a:r>
            <a:r>
              <a:rPr lang="en-GB" altLang="en-US" sz="2800" i="1" smtClean="0">
                <a:latin typeface="Times New Roman" panose="02020603050405020304" pitchFamily="18" charset="0"/>
              </a:rPr>
              <a:t>h=0</a:t>
            </a:r>
            <a:r>
              <a:rPr lang="en-GB" altLang="en-US" sz="2800" smtClean="0"/>
              <a:t> this reduces to </a:t>
            </a:r>
            <a:r>
              <a:rPr lang="en-GB" altLang="en-US" sz="2800" i="1" smtClean="0">
                <a:latin typeface="Symbol" panose="05050102010706020507" pitchFamily="18" charset="2"/>
              </a:rPr>
              <a:t>a</a:t>
            </a:r>
            <a:r>
              <a:rPr lang="en-GB" altLang="en-US" sz="2800" i="1" smtClean="0">
                <a:latin typeface="Times New Roman" panose="02020603050405020304" pitchFamily="18" charset="0"/>
              </a:rPr>
              <a:t>V, </a:t>
            </a:r>
            <a:r>
              <a:rPr lang="en-GB" altLang="en-US" sz="2800" smtClean="0"/>
              <a:t>which is what we had before</a:t>
            </a:r>
            <a:endParaRPr lang="en-GB" altLang="en-US" sz="2800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1801813" y="3221038"/>
          <a:ext cx="4143375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Equation" r:id="rId4" imgW="1358900" imgH="469900" progId="Equation.3">
                  <p:embed/>
                </p:oleObj>
              </mc:Choice>
              <mc:Fallback>
                <p:oleObj name="Equation" r:id="rId4" imgW="13589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3221038"/>
                        <a:ext cx="4143375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Holling (II) functional response</a:t>
            </a:r>
          </a:p>
        </p:txBody>
      </p:sp>
      <p:sp>
        <p:nvSpPr>
          <p:cNvPr id="5632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mtClean="0"/>
              <a:t>The number of prey caught depends on the number of prey present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71800"/>
            <a:ext cx="5538788" cy="340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838200" y="3429000"/>
            <a:ext cx="2209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Nr of prey caught per predator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4495800" y="63246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Prey density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Holling (II) functional response</a:t>
            </a:r>
          </a:p>
        </p:txBody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>
          <a:xfrm>
            <a:off x="685800" y="1844675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GB" altLang="en-US" sz="2800" smtClean="0"/>
              <a:t>If we include this in the model, solutions look like this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smtClean="0"/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GB" altLang="en-US" sz="2800" smtClean="0"/>
              <a:t>A limit on the number of prey eaten per unit of time acts destabilising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400"/>
            <a:ext cx="4572000" cy="281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9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400"/>
            <a:ext cx="4624388" cy="284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4" name="Picture 2" descr="eat_f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7704138" cy="756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 D’Ancona’s observation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33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Rosenzweig-McArthur model</a:t>
            </a:r>
          </a:p>
        </p:txBody>
      </p:sp>
      <p:sp>
        <p:nvSpPr>
          <p:cNvPr id="59395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6851650" cy="4525963"/>
          </a:xfrm>
        </p:spPr>
        <p:txBody>
          <a:bodyPr/>
          <a:lstStyle/>
          <a:p>
            <a:pPr eaLnBrk="1" hangingPunct="1"/>
            <a:r>
              <a:rPr lang="en-GB" altLang="en-US" sz="2800" smtClean="0"/>
              <a:t>The model with a prey carrying capacity and the type II functional response is known as the Rosenzweig-McArthur model: </a:t>
            </a:r>
            <a:endParaRPr lang="en-US" altLang="en-US" sz="2800" smtClean="0"/>
          </a:p>
        </p:txBody>
      </p:sp>
      <p:graphicFrame>
        <p:nvGraphicFramePr>
          <p:cNvPr id="30413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763713" y="3359150"/>
          <a:ext cx="4397375" cy="205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0" name="Equation" r:id="rId3" imgW="1739900" imgH="812800" progId="Equation.3">
                  <p:embed/>
                </p:oleObj>
              </mc:Choice>
              <mc:Fallback>
                <p:oleObj name="Equation" r:id="rId3" imgW="1739900" imgH="8128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359150"/>
                        <a:ext cx="4397375" cy="205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Stable limit cycle</a:t>
            </a:r>
          </a:p>
        </p:txBody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If prey density dependence and a Holling type II functional response is combined it can lead to sustained oscillations</a:t>
            </a:r>
          </a:p>
          <a:p>
            <a:pPr eaLnBrk="1" hangingPunct="1"/>
            <a:r>
              <a:rPr lang="en-GB" altLang="en-US" smtClean="0"/>
              <a:t>These oscillations are independent of the initial conditions</a:t>
            </a:r>
          </a:p>
          <a:p>
            <a:pPr eaLnBrk="1" hangingPunct="1"/>
            <a:r>
              <a:rPr lang="en-GB" altLang="en-US" smtClean="0"/>
              <a:t>This is called a stable limit cycle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Stable limit cycle</a:t>
            </a:r>
          </a:p>
        </p:txBody>
      </p:sp>
      <p:sp>
        <p:nvSpPr>
          <p:cNvPr id="614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2133600"/>
            <a:ext cx="6148387" cy="378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1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6148388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446088" y="1417638"/>
            <a:ext cx="8229600" cy="4525962"/>
          </a:xfrm>
        </p:spPr>
        <p:txBody>
          <a:bodyPr/>
          <a:lstStyle/>
          <a:p>
            <a:r>
              <a:rPr lang="en-GB" altLang="en-US" i="1" smtClean="0"/>
              <a:t>Practical 3: </a:t>
            </a:r>
            <a:r>
              <a:rPr lang="en-GB" altLang="en-US" smtClean="0"/>
              <a:t>Investigate the dynamics of the Rosenzweig-McArthur model.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Hopf bifurcation</a:t>
            </a:r>
            <a:endParaRPr lang="en-US" altLang="en-US" smtClean="0"/>
          </a:p>
        </p:txBody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341438"/>
            <a:ext cx="6192838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2281238" y="1820863"/>
            <a:ext cx="70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V</a:t>
            </a:r>
            <a:endParaRPr lang="en-US" altLang="en-US" sz="2400" i="1"/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7466013" y="5300663"/>
            <a:ext cx="70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k</a:t>
            </a:r>
            <a:endParaRPr lang="en-US" altLang="en-US" sz="2400" i="1"/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755650" y="2371725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Prey density</a:t>
            </a:r>
            <a:endParaRPr lang="en-US" altLang="en-US" sz="2400"/>
          </a:p>
        </p:txBody>
      </p:sp>
      <p:sp>
        <p:nvSpPr>
          <p:cNvPr id="321544" name="Text Box 8"/>
          <p:cNvSpPr txBox="1">
            <a:spLocks noChangeArrowheads="1"/>
          </p:cNvSpPr>
          <p:nvPr/>
        </p:nvSpPr>
        <p:spPr bwMode="auto">
          <a:xfrm>
            <a:off x="611188" y="5734050"/>
            <a:ext cx="748982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GB" altLang="en-US" sz="2400" dirty="0">
                <a:latin typeface="+mn-lt"/>
                <a:cs typeface="Arial" panose="020B0604020202020204" pitchFamily="34" charset="0"/>
              </a:rPr>
              <a:t>In a </a:t>
            </a:r>
            <a:r>
              <a:rPr lang="en-GB" altLang="en-US" sz="2400" dirty="0" err="1">
                <a:latin typeface="+mn-lt"/>
                <a:cs typeface="Arial" panose="020B0604020202020204" pitchFamily="34" charset="0"/>
              </a:rPr>
              <a:t>Hopf</a:t>
            </a:r>
            <a:r>
              <a:rPr lang="en-GB" altLang="en-US" sz="2400" dirty="0">
                <a:latin typeface="+mn-lt"/>
                <a:cs typeface="Arial" panose="020B0604020202020204" pitchFamily="34" charset="0"/>
              </a:rPr>
              <a:t> bifurcation, the real part of a pair of complex eigenvalues becomes positive. It results in a limit cycle.</a:t>
            </a:r>
            <a:endParaRPr lang="en-US" altLang="en-US" sz="2400" dirty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paradox of enrichment</a:t>
            </a:r>
            <a:endParaRPr lang="en-US" altLang="en-US" smtClean="0"/>
          </a:p>
        </p:txBody>
      </p:sp>
      <p:sp>
        <p:nvSpPr>
          <p:cNvPr id="6451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341438"/>
            <a:ext cx="6192838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2281238" y="1820863"/>
            <a:ext cx="70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V</a:t>
            </a:r>
            <a:endParaRPr lang="en-US" altLang="en-US" sz="2400" i="1"/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7466013" y="5300663"/>
            <a:ext cx="70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k</a:t>
            </a:r>
            <a:endParaRPr lang="en-US" altLang="en-US" sz="2400" i="1"/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755650" y="2371725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Prey density</a:t>
            </a:r>
            <a:endParaRPr lang="en-US" altLang="en-US" sz="2400"/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611188" y="5734050"/>
            <a:ext cx="748982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GB" altLang="en-US" sz="2400" dirty="0">
                <a:latin typeface="+mn-lt"/>
              </a:rPr>
              <a:t>The paradox of enrichment: the better the environment for the prey, the worse they do. </a:t>
            </a:r>
            <a:endParaRPr lang="en-US" alt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How do they do that?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916113"/>
            <a:ext cx="8623300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cy-GB" altLang="en-US" smtClean="0"/>
              <a:t>Predators and their prey</a:t>
            </a:r>
            <a:endParaRPr lang="en-GB" altLang="en-US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Some predator and prey population show this cyclic behaviour</a:t>
            </a:r>
          </a:p>
          <a:p>
            <a:pPr eaLnBrk="1" hangingPunct="1"/>
            <a:endParaRPr lang="en-GB" altLang="en-US" smtClean="0"/>
          </a:p>
          <a:p>
            <a:pPr eaLnBrk="1" hangingPunct="1"/>
            <a:endParaRPr lang="en-GB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1239838" y="24415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66565" name="Picture 5" descr="harely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997200"/>
            <a:ext cx="5486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539750" y="4005263"/>
            <a:ext cx="3024188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Lynx and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Snowshoe hare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D:\Users\ujba115\AppData\Local\Microsoft\Windows\Temporary Internet Files\Content.Outlook\VZ5X653O\DSC010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36613"/>
            <a:ext cx="8135937" cy="457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19250" y="5661025"/>
            <a:ext cx="5959475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altLang="en-US" dirty="0">
                <a:latin typeface="+mj-lt"/>
              </a:rPr>
              <a:t>The Hudson’s Bay Company traded in pelts, and kept immaculate records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Predators and their prey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Nr of hare and lynx pelts traded through the Hudson’s Bay Company</a:t>
            </a:r>
          </a:p>
        </p:txBody>
      </p:sp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65400"/>
            <a:ext cx="6192838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644" name="Picture 4" descr="figure 55-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3073400"/>
            <a:ext cx="80264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 descr="sh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4983163"/>
            <a:ext cx="2232025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5" descr="swordfi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854575"/>
            <a:ext cx="2592387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D’Ancona’s observation</a:t>
            </a:r>
            <a:endParaRPr lang="en-US" altLang="en-US" smtClean="0"/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Umberto D’Ancona studied data of the Adriatic  fisheries</a:t>
            </a:r>
          </a:p>
          <a:p>
            <a:pPr eaLnBrk="1" hangingPunct="1"/>
            <a:r>
              <a:rPr lang="en-GB" altLang="en-US" smtClean="0"/>
              <a:t>During the first world war (1914-1918) the fishery effort in the Adriatic had been much reduced</a:t>
            </a:r>
          </a:p>
        </p:txBody>
      </p:sp>
      <p:pic>
        <p:nvPicPr>
          <p:cNvPr id="8198" name="Picture 8" descr="http://www.thenibble.com/reviews/main/fish/images/sk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5572125"/>
            <a:ext cx="1905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Experimental demonstration</a:t>
            </a:r>
            <a:endParaRPr lang="en-US" altLang="en-US" smtClean="0"/>
          </a:p>
        </p:txBody>
      </p:sp>
      <p:sp>
        <p:nvSpPr>
          <p:cNvPr id="696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96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814513"/>
            <a:ext cx="6711950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37" name="Text Box 10"/>
          <p:cNvSpPr txBox="1">
            <a:spLocks noChangeArrowheads="1"/>
          </p:cNvSpPr>
          <p:nvPr/>
        </p:nvSpPr>
        <p:spPr bwMode="auto">
          <a:xfrm>
            <a:off x="3276600" y="5300663"/>
            <a:ext cx="5040313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Mathematical model predicting the dynamics of a rotifer feeding on algae.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Fussman et al. Science (2000).</a:t>
            </a: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Experimental demonstration</a:t>
            </a:r>
            <a:endParaRPr lang="en-US" altLang="en-US" smtClean="0"/>
          </a:p>
        </p:txBody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3375"/>
            <a:ext cx="6711950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65500"/>
            <a:ext cx="2714625" cy="272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3203575" y="1916113"/>
            <a:ext cx="0" cy="4465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>
            <a:off x="1979613" y="2133600"/>
            <a:ext cx="0" cy="424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Parasitism</a:t>
            </a:r>
          </a:p>
        </p:txBody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Parasitoids have a free living adult stage, mostly they lay their eggs on or near the host, and consume them</a:t>
            </a:r>
          </a:p>
          <a:p>
            <a:pPr eaLnBrk="1" hangingPunct="1"/>
            <a:r>
              <a:rPr lang="en-GB" altLang="en-US" smtClean="0"/>
              <a:t>Parasitoid wasps often have </a:t>
            </a:r>
            <a:r>
              <a:rPr lang="en-GB" altLang="en-US" b="1" smtClean="0"/>
              <a:t>non-overlapping</a:t>
            </a:r>
            <a:r>
              <a:rPr lang="en-GB" altLang="en-US" smtClean="0"/>
              <a:t> generations</a:t>
            </a:r>
          </a:p>
          <a:p>
            <a:pPr eaLnBrk="1" hangingPunct="1"/>
            <a:r>
              <a:rPr lang="en-GB" altLang="en-US" smtClean="0"/>
              <a:t>This introduces a delay in the interaction between hosts and parasitoid </a:t>
            </a:r>
          </a:p>
        </p:txBody>
      </p:sp>
      <p:pic>
        <p:nvPicPr>
          <p:cNvPr id="264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-603250"/>
            <a:ext cx="7793037" cy="86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Parasitism</a:t>
            </a:r>
          </a:p>
        </p:txBody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Nicholson and Bailey (1935) developed a simple model for host-parasitoid interactions</a:t>
            </a:r>
          </a:p>
          <a:p>
            <a:pPr eaLnBrk="1" hangingPunct="1"/>
            <a:r>
              <a:rPr lang="en-GB" altLang="en-US" smtClean="0"/>
              <a:t>Hosts are discovered by parasitoids. The more parasitoids there are, the larger the probability to be discovered.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Parasitism</a:t>
            </a:r>
          </a:p>
        </p:txBody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All hosts that are parasitised give rise to one new parasitoid</a:t>
            </a:r>
          </a:p>
          <a:p>
            <a:pPr eaLnBrk="1" hangingPunct="1"/>
            <a:r>
              <a:rPr lang="en-GB" altLang="en-US" smtClean="0"/>
              <a:t>Nr of new parasitoids: nr of hosts times probability of being parasitised</a:t>
            </a:r>
          </a:p>
          <a:p>
            <a:pPr eaLnBrk="1" hangingPunct="1"/>
            <a:r>
              <a:rPr lang="en-GB" altLang="en-US" smtClean="0"/>
              <a:t>All hosts that are not parasitised lay </a:t>
            </a:r>
            <a:r>
              <a:rPr lang="en-GB" altLang="en-US" smtClean="0">
                <a:latin typeface="Symbol" panose="05050102010706020507" pitchFamily="18" charset="2"/>
              </a:rPr>
              <a:t>l</a:t>
            </a:r>
            <a:r>
              <a:rPr lang="en-GB" altLang="en-US" smtClean="0"/>
              <a:t> eggs and give rise to </a:t>
            </a:r>
            <a:r>
              <a:rPr lang="en-GB" altLang="en-US" smtClean="0">
                <a:latin typeface="Symbol" panose="05050102010706020507" pitchFamily="18" charset="2"/>
              </a:rPr>
              <a:t>l  </a:t>
            </a:r>
            <a:r>
              <a:rPr lang="en-GB" altLang="en-US" smtClean="0"/>
              <a:t>new hosts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6803" name="Rectangl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908050"/>
            <a:ext cx="1350962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908050"/>
            <a:ext cx="1350963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908050"/>
            <a:ext cx="1350963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807" name="Rectangle 7" descr="Blue tissue paper"/>
          <p:cNvSpPr>
            <a:spLocks noChangeArrowheads="1"/>
          </p:cNvSpPr>
          <p:nvPr/>
        </p:nvSpPr>
        <p:spPr bwMode="auto">
          <a:xfrm>
            <a:off x="250825" y="2205038"/>
            <a:ext cx="8642350" cy="719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7680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052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0052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52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1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0052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1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75" y="40052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813" name="Line 13"/>
          <p:cNvSpPr>
            <a:spLocks noChangeShapeType="1"/>
          </p:cNvSpPr>
          <p:nvPr/>
        </p:nvSpPr>
        <p:spPr bwMode="auto">
          <a:xfrm>
            <a:off x="2700338" y="2276475"/>
            <a:ext cx="287337" cy="165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6814" name="Line 14"/>
          <p:cNvSpPr>
            <a:spLocks noChangeShapeType="1"/>
          </p:cNvSpPr>
          <p:nvPr/>
        </p:nvSpPr>
        <p:spPr bwMode="auto">
          <a:xfrm>
            <a:off x="3203575" y="2276475"/>
            <a:ext cx="3024188" cy="165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6815" name="Line 15"/>
          <p:cNvSpPr>
            <a:spLocks noChangeShapeType="1"/>
          </p:cNvSpPr>
          <p:nvPr/>
        </p:nvSpPr>
        <p:spPr bwMode="auto">
          <a:xfrm flipH="1">
            <a:off x="4572000" y="2276475"/>
            <a:ext cx="71438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6816" name="Line 16"/>
          <p:cNvSpPr>
            <a:spLocks noChangeShapeType="1"/>
          </p:cNvSpPr>
          <p:nvPr/>
        </p:nvSpPr>
        <p:spPr bwMode="auto">
          <a:xfrm>
            <a:off x="4787900" y="2276475"/>
            <a:ext cx="1584325" cy="165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6817" name="Line 17"/>
          <p:cNvSpPr>
            <a:spLocks noChangeShapeType="1"/>
          </p:cNvSpPr>
          <p:nvPr/>
        </p:nvSpPr>
        <p:spPr bwMode="auto">
          <a:xfrm>
            <a:off x="5219700" y="2205038"/>
            <a:ext cx="2592388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6818" name="Line 18"/>
          <p:cNvSpPr>
            <a:spLocks noChangeShapeType="1"/>
          </p:cNvSpPr>
          <p:nvPr/>
        </p:nvSpPr>
        <p:spPr bwMode="auto">
          <a:xfrm flipH="1">
            <a:off x="3203575" y="2205038"/>
            <a:ext cx="3240088" cy="1728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6819" name="Oval 19"/>
          <p:cNvSpPr>
            <a:spLocks noChangeArrowheads="1"/>
          </p:cNvSpPr>
          <p:nvPr/>
        </p:nvSpPr>
        <p:spPr bwMode="auto">
          <a:xfrm>
            <a:off x="6083300" y="4076700"/>
            <a:ext cx="288925" cy="144463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6820" name="Oval 20"/>
          <p:cNvSpPr>
            <a:spLocks noChangeArrowheads="1"/>
          </p:cNvSpPr>
          <p:nvPr/>
        </p:nvSpPr>
        <p:spPr bwMode="auto">
          <a:xfrm>
            <a:off x="6011863" y="4005263"/>
            <a:ext cx="288925" cy="1444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6821" name="Oval 21"/>
          <p:cNvSpPr>
            <a:spLocks noChangeArrowheads="1"/>
          </p:cNvSpPr>
          <p:nvPr/>
        </p:nvSpPr>
        <p:spPr bwMode="auto">
          <a:xfrm>
            <a:off x="4427538" y="4005263"/>
            <a:ext cx="288925" cy="1444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6822" name="Oval 22"/>
          <p:cNvSpPr>
            <a:spLocks noChangeArrowheads="1"/>
          </p:cNvSpPr>
          <p:nvPr/>
        </p:nvSpPr>
        <p:spPr bwMode="auto">
          <a:xfrm>
            <a:off x="2843213" y="4076700"/>
            <a:ext cx="288925" cy="144463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6823" name="Oval 23"/>
          <p:cNvSpPr>
            <a:spLocks noChangeArrowheads="1"/>
          </p:cNvSpPr>
          <p:nvPr/>
        </p:nvSpPr>
        <p:spPr bwMode="auto">
          <a:xfrm>
            <a:off x="2627313" y="4005263"/>
            <a:ext cx="288925" cy="1444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6824" name="Oval 24"/>
          <p:cNvSpPr>
            <a:spLocks noChangeArrowheads="1"/>
          </p:cNvSpPr>
          <p:nvPr/>
        </p:nvSpPr>
        <p:spPr bwMode="auto">
          <a:xfrm>
            <a:off x="5867400" y="4076700"/>
            <a:ext cx="288925" cy="144463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6825" name="Oval 25"/>
          <p:cNvSpPr>
            <a:spLocks noChangeArrowheads="1"/>
          </p:cNvSpPr>
          <p:nvPr/>
        </p:nvSpPr>
        <p:spPr bwMode="auto">
          <a:xfrm>
            <a:off x="7667625" y="4076700"/>
            <a:ext cx="288925" cy="144463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7827" name="Rectangl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81075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981075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981075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981075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75" y="981075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33" name="Oval 9"/>
          <p:cNvSpPr>
            <a:spLocks noChangeArrowheads="1"/>
          </p:cNvSpPr>
          <p:nvPr/>
        </p:nvSpPr>
        <p:spPr bwMode="auto">
          <a:xfrm>
            <a:off x="6227763" y="1052513"/>
            <a:ext cx="288925" cy="1444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6011863" y="981075"/>
            <a:ext cx="288925" cy="144463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4140200" y="1052513"/>
            <a:ext cx="792163" cy="358775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>
            <a:off x="2627313" y="981075"/>
            <a:ext cx="288925" cy="144463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37" name="Oval 13"/>
          <p:cNvSpPr>
            <a:spLocks noChangeArrowheads="1"/>
          </p:cNvSpPr>
          <p:nvPr/>
        </p:nvSpPr>
        <p:spPr bwMode="auto">
          <a:xfrm>
            <a:off x="2411413" y="1052513"/>
            <a:ext cx="863600" cy="3603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38" name="Oval 14"/>
          <p:cNvSpPr>
            <a:spLocks noChangeArrowheads="1"/>
          </p:cNvSpPr>
          <p:nvPr/>
        </p:nvSpPr>
        <p:spPr bwMode="auto">
          <a:xfrm>
            <a:off x="5795963" y="1125538"/>
            <a:ext cx="865187" cy="360362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39" name="Oval 15"/>
          <p:cNvSpPr>
            <a:spLocks noChangeArrowheads="1"/>
          </p:cNvSpPr>
          <p:nvPr/>
        </p:nvSpPr>
        <p:spPr bwMode="auto">
          <a:xfrm>
            <a:off x="7451725" y="1123950"/>
            <a:ext cx="1008063" cy="288925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40" name="AutoShape 16"/>
          <p:cNvSpPr>
            <a:spLocks noChangeArrowheads="1"/>
          </p:cNvSpPr>
          <p:nvPr/>
        </p:nvSpPr>
        <p:spPr bwMode="auto">
          <a:xfrm>
            <a:off x="7740650" y="2276475"/>
            <a:ext cx="504825" cy="1366838"/>
          </a:xfrm>
          <a:prstGeom prst="downArrow">
            <a:avLst>
              <a:gd name="adj1" fmla="val 50000"/>
              <a:gd name="adj2" fmla="val 6768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7784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4292600"/>
            <a:ext cx="1350963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42" name="AutoShape 18"/>
          <p:cNvSpPr>
            <a:spLocks noChangeArrowheads="1"/>
          </p:cNvSpPr>
          <p:nvPr/>
        </p:nvSpPr>
        <p:spPr bwMode="auto">
          <a:xfrm>
            <a:off x="755650" y="2205038"/>
            <a:ext cx="504825" cy="1366837"/>
          </a:xfrm>
          <a:prstGeom prst="downArrow">
            <a:avLst>
              <a:gd name="adj1" fmla="val 50000"/>
              <a:gd name="adj2" fmla="val 6768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43" name="AutoShape 19"/>
          <p:cNvSpPr>
            <a:spLocks noChangeArrowheads="1"/>
          </p:cNvSpPr>
          <p:nvPr/>
        </p:nvSpPr>
        <p:spPr bwMode="auto">
          <a:xfrm>
            <a:off x="2555875" y="2276475"/>
            <a:ext cx="504825" cy="1366838"/>
          </a:xfrm>
          <a:prstGeom prst="downArrow">
            <a:avLst>
              <a:gd name="adj1" fmla="val 50000"/>
              <a:gd name="adj2" fmla="val 6768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44" name="AutoShape 20"/>
          <p:cNvSpPr>
            <a:spLocks noChangeArrowheads="1"/>
          </p:cNvSpPr>
          <p:nvPr/>
        </p:nvSpPr>
        <p:spPr bwMode="auto">
          <a:xfrm>
            <a:off x="4427538" y="2276475"/>
            <a:ext cx="504825" cy="1366838"/>
          </a:xfrm>
          <a:prstGeom prst="downArrow">
            <a:avLst>
              <a:gd name="adj1" fmla="val 50000"/>
              <a:gd name="adj2" fmla="val 6768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7845" name="AutoShape 21"/>
          <p:cNvSpPr>
            <a:spLocks noChangeArrowheads="1"/>
          </p:cNvSpPr>
          <p:nvPr/>
        </p:nvSpPr>
        <p:spPr bwMode="auto">
          <a:xfrm>
            <a:off x="6084888" y="2276475"/>
            <a:ext cx="504825" cy="1366838"/>
          </a:xfrm>
          <a:prstGeom prst="downArrow">
            <a:avLst>
              <a:gd name="adj1" fmla="val 50000"/>
              <a:gd name="adj2" fmla="val 6768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77846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292600"/>
            <a:ext cx="1350962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47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292600"/>
            <a:ext cx="1350963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48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292600"/>
            <a:ext cx="1350963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49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6529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50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7893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51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29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52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800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53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5165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54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6563"/>
            <a:ext cx="11715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Parasitism</a:t>
            </a:r>
          </a:p>
        </p:txBody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In the Nicholson-Bailey model the probability to be discovered is </a:t>
            </a:r>
            <a:r>
              <a:rPr lang="en-GB" altLang="en-US" sz="2800" i="1" smtClean="0">
                <a:latin typeface="Times New Roman" panose="02020603050405020304" pitchFamily="18" charset="0"/>
              </a:rPr>
              <a:t>1-e</a:t>
            </a:r>
            <a:r>
              <a:rPr lang="en-GB" altLang="en-US" sz="2800" i="1" baseline="30000" smtClean="0">
                <a:latin typeface="Times New Roman" panose="02020603050405020304" pitchFamily="18" charset="0"/>
              </a:rPr>
              <a:t>-aPt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This assumes random searching and  is derived from the Poisson distribution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smtClean="0"/>
              <a:t>The number of parasitoids in the next generation is the number of hosts in the previous generation times the probability to be discovered by a parasitoid: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GB" altLang="en-US" sz="2800" i="1" smtClean="0">
                <a:latin typeface="Symbol" panose="05050102010706020507" pitchFamily="18" charset="2"/>
              </a:rPr>
              <a:t>		</a:t>
            </a:r>
            <a:r>
              <a:rPr lang="en-GB" altLang="en-US" sz="2800" i="1" smtClean="0">
                <a:latin typeface="Times New Roman" panose="02020603050405020304" pitchFamily="18" charset="0"/>
              </a:rPr>
              <a:t>P</a:t>
            </a:r>
            <a:r>
              <a:rPr lang="en-GB" altLang="en-US" sz="2800" i="1" baseline="-25000" smtClean="0">
                <a:latin typeface="Times New Roman" panose="02020603050405020304" pitchFamily="18" charset="0"/>
              </a:rPr>
              <a:t>t+1</a:t>
            </a:r>
            <a:r>
              <a:rPr lang="en-GB" altLang="en-US" sz="2800" i="1" smtClean="0">
                <a:latin typeface="Times New Roman" panose="02020603050405020304" pitchFamily="18" charset="0"/>
              </a:rPr>
              <a:t>=H</a:t>
            </a:r>
            <a:r>
              <a:rPr lang="en-GB" altLang="en-US" sz="2800" i="1" baseline="-25000" smtClean="0">
                <a:latin typeface="Times New Roman" panose="02020603050405020304" pitchFamily="18" charset="0"/>
              </a:rPr>
              <a:t>t</a:t>
            </a:r>
            <a:r>
              <a:rPr lang="en-GB" altLang="en-US" sz="2800" smtClean="0"/>
              <a:t>(</a:t>
            </a:r>
            <a:r>
              <a:rPr lang="en-GB" altLang="en-US" sz="2800" i="1" smtClean="0">
                <a:latin typeface="Times New Roman" panose="02020603050405020304" pitchFamily="18" charset="0"/>
              </a:rPr>
              <a:t>1-e</a:t>
            </a:r>
            <a:r>
              <a:rPr lang="en-GB" altLang="en-US" sz="2800" i="1" baseline="30000" smtClean="0">
                <a:latin typeface="Times New Roman" panose="02020603050405020304" pitchFamily="18" charset="0"/>
              </a:rPr>
              <a:t>-aPt</a:t>
            </a:r>
            <a:r>
              <a:rPr lang="en-GB" altLang="en-US" sz="2800" i="1" smtClean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sz="2800" i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39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Parasitism</a:t>
            </a:r>
          </a:p>
        </p:txBody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mtClean="0"/>
              <a:t>The number of hosts in the next generation is the number of hosts in the previous that were not discovered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This probability is </a:t>
            </a:r>
            <a:r>
              <a:rPr lang="en-GB" altLang="en-US" i="1" smtClean="0">
                <a:latin typeface="Times New Roman" panose="02020603050405020304" pitchFamily="18" charset="0"/>
              </a:rPr>
              <a:t>e</a:t>
            </a:r>
            <a:r>
              <a:rPr lang="en-GB" altLang="en-US" i="1" baseline="30000" smtClean="0">
                <a:latin typeface="Times New Roman" panose="02020603050405020304" pitchFamily="18" charset="0"/>
              </a:rPr>
              <a:t>-aPt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mtClean="0"/>
              <a:t>Each surviving host produces </a:t>
            </a:r>
            <a:r>
              <a:rPr lang="en-GB" altLang="en-US" smtClean="0">
                <a:latin typeface="Symbol" panose="05050102010706020507" pitchFamily="18" charset="2"/>
              </a:rPr>
              <a:t>l</a:t>
            </a:r>
            <a:r>
              <a:rPr lang="en-GB" altLang="en-US" smtClean="0"/>
              <a:t> offspring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GB" altLang="en-US" i="1" smtClean="0">
                <a:latin typeface="Symbol" panose="05050102010706020507" pitchFamily="18" charset="2"/>
              </a:rPr>
              <a:t>		</a:t>
            </a:r>
            <a:r>
              <a:rPr lang="en-GB" altLang="en-US" i="1" smtClean="0">
                <a:latin typeface="Times New Roman" panose="02020603050405020304" pitchFamily="18" charset="0"/>
              </a:rPr>
              <a:t>H</a:t>
            </a:r>
            <a:r>
              <a:rPr lang="en-GB" altLang="en-US" i="1" baseline="-25000" smtClean="0">
                <a:latin typeface="Times New Roman" panose="02020603050405020304" pitchFamily="18" charset="0"/>
              </a:rPr>
              <a:t>t+1</a:t>
            </a:r>
            <a:r>
              <a:rPr lang="en-GB" altLang="en-US" i="1" smtClean="0">
                <a:latin typeface="Times New Roman" panose="02020603050405020304" pitchFamily="18" charset="0"/>
              </a:rPr>
              <a:t>=</a:t>
            </a:r>
            <a:r>
              <a:rPr lang="en-GB" altLang="en-US" i="1" smtClean="0">
                <a:latin typeface="Symbol" panose="05050102010706020507" pitchFamily="18" charset="2"/>
              </a:rPr>
              <a:t>l</a:t>
            </a:r>
            <a:r>
              <a:rPr lang="en-GB" altLang="en-US" i="1" smtClean="0">
                <a:latin typeface="Times New Roman" panose="02020603050405020304" pitchFamily="18" charset="0"/>
              </a:rPr>
              <a:t>H</a:t>
            </a:r>
            <a:r>
              <a:rPr lang="en-GB" altLang="en-US" i="1" baseline="-25000" smtClean="0">
                <a:latin typeface="Times New Roman" panose="02020603050405020304" pitchFamily="18" charset="0"/>
              </a:rPr>
              <a:t>t</a:t>
            </a:r>
            <a:r>
              <a:rPr lang="en-GB" altLang="en-US" i="1" smtClean="0">
                <a:latin typeface="Times New Roman" panose="02020603050405020304" pitchFamily="18" charset="0"/>
              </a:rPr>
              <a:t>e</a:t>
            </a:r>
            <a:r>
              <a:rPr lang="en-GB" altLang="en-US" i="1" baseline="30000" smtClean="0">
                <a:latin typeface="Times New Roman" panose="02020603050405020304" pitchFamily="18" charset="0"/>
              </a:rPr>
              <a:t>-aPt</a:t>
            </a:r>
            <a:endParaRPr lang="en-GB" altLang="en-US" i="1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endParaRPr lang="en-GB" altLang="en-US" i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Parasitism</a:t>
            </a:r>
          </a:p>
        </p:txBody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Nicholson Bailey model reads: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i="1" smtClean="0">
                <a:latin typeface="Times New Roman" panose="02020603050405020304" pitchFamily="18" charset="0"/>
              </a:rPr>
              <a:t>                P</a:t>
            </a:r>
            <a:r>
              <a:rPr lang="en-GB" altLang="en-US" i="1" baseline="-25000" smtClean="0">
                <a:latin typeface="Times New Roman" panose="02020603050405020304" pitchFamily="18" charset="0"/>
              </a:rPr>
              <a:t>t+1</a:t>
            </a:r>
            <a:r>
              <a:rPr lang="en-GB" altLang="en-US" i="1" smtClean="0">
                <a:latin typeface="Times New Roman" panose="02020603050405020304" pitchFamily="18" charset="0"/>
              </a:rPr>
              <a:t>=H</a:t>
            </a:r>
            <a:r>
              <a:rPr lang="en-GB" altLang="en-US" i="1" baseline="-25000" smtClean="0">
                <a:latin typeface="Times New Roman" panose="02020603050405020304" pitchFamily="18" charset="0"/>
              </a:rPr>
              <a:t>t</a:t>
            </a:r>
            <a:r>
              <a:rPr lang="en-GB" altLang="en-US" smtClean="0"/>
              <a:t>(</a:t>
            </a:r>
            <a:r>
              <a:rPr lang="en-GB" altLang="en-US" i="1" smtClean="0">
                <a:latin typeface="Times New Roman" panose="02020603050405020304" pitchFamily="18" charset="0"/>
              </a:rPr>
              <a:t>1-e</a:t>
            </a:r>
            <a:r>
              <a:rPr lang="en-GB" altLang="en-US" i="1" baseline="30000" smtClean="0">
                <a:latin typeface="Times New Roman" panose="02020603050405020304" pitchFamily="18" charset="0"/>
              </a:rPr>
              <a:t>-aPt</a:t>
            </a:r>
            <a:r>
              <a:rPr lang="en-GB" altLang="en-US" i="1" smtClean="0"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i="1" smtClean="0">
                <a:latin typeface="Times New Roman" panose="02020603050405020304" pitchFamily="18" charset="0"/>
              </a:rPr>
              <a:t>                H</a:t>
            </a:r>
            <a:r>
              <a:rPr lang="en-GB" altLang="en-US" i="1" baseline="-25000" smtClean="0">
                <a:latin typeface="Times New Roman" panose="02020603050405020304" pitchFamily="18" charset="0"/>
              </a:rPr>
              <a:t>t+1</a:t>
            </a:r>
            <a:r>
              <a:rPr lang="en-GB" altLang="en-US" i="1" smtClean="0">
                <a:latin typeface="Times New Roman" panose="02020603050405020304" pitchFamily="18" charset="0"/>
              </a:rPr>
              <a:t>= </a:t>
            </a:r>
            <a:r>
              <a:rPr lang="en-GB" altLang="en-US" i="1" smtClean="0">
                <a:latin typeface="Symbol" panose="05050102010706020507" pitchFamily="18" charset="2"/>
              </a:rPr>
              <a:t>l </a:t>
            </a:r>
            <a:r>
              <a:rPr lang="en-GB" altLang="en-US" i="1" smtClean="0">
                <a:latin typeface="Times New Roman" panose="02020603050405020304" pitchFamily="18" charset="0"/>
              </a:rPr>
              <a:t>H</a:t>
            </a:r>
            <a:r>
              <a:rPr lang="en-GB" altLang="en-US" i="1" baseline="-25000" smtClean="0">
                <a:latin typeface="Times New Roman" panose="02020603050405020304" pitchFamily="18" charset="0"/>
              </a:rPr>
              <a:t>t</a:t>
            </a:r>
            <a:r>
              <a:rPr lang="en-GB" altLang="en-US" i="1" smtClean="0">
                <a:latin typeface="Times New Roman" panose="02020603050405020304" pitchFamily="18" charset="0"/>
              </a:rPr>
              <a:t>e</a:t>
            </a:r>
            <a:r>
              <a:rPr lang="en-GB" altLang="en-US" i="1" baseline="30000" smtClean="0">
                <a:latin typeface="Times New Roman" panose="02020603050405020304" pitchFamily="18" charset="0"/>
              </a:rPr>
              <a:t>-aPt</a:t>
            </a:r>
            <a:endParaRPr lang="en-GB" altLang="en-US" i="1" smtClean="0">
              <a:latin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i="1" smtClean="0">
              <a:latin typeface="Times New Roman" panose="02020603050405020304" pitchFamily="18" charset="0"/>
            </a:endParaRPr>
          </a:p>
        </p:txBody>
      </p:sp>
      <p:pic>
        <p:nvPicPr>
          <p:cNvPr id="272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000"/>
            <a:ext cx="5715000" cy="351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2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0"/>
            <a:ext cx="5715000" cy="351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Fiume (Riyeka) fishmarket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9220" name="AutoShape 8" descr="data:image/jpeg;base64,/9j/4AAQSkZJRgABAQAAAQABAAD/2wCEAAkGBxQTEhUUExQWFhUXGBwaGRcYGBoaIBwfHhkcHBkcHh0cHCggHBwlHB8cITIhJSkrLi8uGB8zODMsNygtLisBCgoKDg0OGxAQGywkICY0LCwsLywsLywsLCwsLCwsLCwsLCwsLCwsLCwsLCwsLCwsLCwsLCwsLCwsLCwsLCwsLP/AABEIALcBEwMBIgACEQEDEQH/xAAbAAACAwEBAQAAAAAAAAAAAAAEBQIDBgABB//EAEMQAAEDAgQDBgMGBAUDAwUAAAECAxEAIQQSMUEFUWEGEyJxgZEyocEjQlKx0fAUM2LhB3KSsvFDgqIVFjQkU2Ojw//EABkBAAMBAQEAAAAAAAAAAAAAAAECAwQABf/EACoRAAICAgIABgIBBQEAAAAAAAABAhEDIRIxBBMiMkFRYYFCFHGR4fAF/9oADAMBAAIRAxEAPwCntV2KXg0ocZWp1MeNJHiTAuoRqn0t1pWworCXEyLwfPY0Pwz/ABGxSI70JeA3+E6c0iD/AKaV8Axy1IKc158Q21sa2uUdUZYxfybDiInIvciCefI1WtIIoJjGqjIu6T00604wLAspdhmSnXdSgkfM110PQz7KdylpWdSVEzYkeFKTEX6zWD4yyh3iTjDWUNOJA8UiCQM2Qi5T001pz2z4WltFhorEpM3t3yin5EVkOyqlKxGGzEnKsJHQcvK5qnlK7Ict2G4TgT6FKbQ3nBuIUkE+UwJi0GNKZ8IaSHQ24S2ufhcBQr0J19CRT/iLags5PisQLfWpkMvLSMWxn7tRyhRISRpJBIBB5X6aUsW4qh5Qt2F9icCVHGAjOE4xJSCdDDcqG2YiBeNLamdMpwpYeKlKnuTAXE/y3zqbq9yKyHZ/BnDqdVhMV3aXHAtDS287MWIC4PeCLQpJ0iZprxvtG63hHU4nCkS0pKXmCHmiS24lObRTZk/eFo1oN2mhaHOCASxhUlQEMsgTaf8A4410206185/xbwoBw/hCVKb8RiJgNR7Sfevo3A3msTh2FNOoXlbQFCQrKQW5BvmSZSdeVfPf8VWcjuERYSkQJnVSBYenIV1+igrsExHZ1aCpCgG3UXyjRUCT0Ct+syOiFDAKETlBgQdVH98r19m7d8PK0KcSPEgKNt4CiL8xqPWvjWHbJSADEEfCLzaOdPOVpMpiWwvhmOCBkcSYBJzgf1HUba0Gzdx1STbK5BF9bDz1q15rpeCZUdp5V7g2YU6oRZlVhrdaLxy1qGRvjRXGlyQEo+GJjr909ehmuVpBmPn1g/eE1Ypu0g2OpH1H1qJUABIt+HbcWO1ZGaytQE3+H2BIG34TUiiLfnt1PXTxCvJ+03nYWnfXZQq5TcRJ8OxB16A7HoaBxZdKFqJEQkEbiXEX9t+lSVhpSCOpFSCfCR/W2P8AzJiNtKgtstjMkZhKvByF7p69K2YfaYs79YFiZCQToRceZH0oJbWWByP5KH0VTTHpCmkqSqQANPLl7UK8R8tvL+woyFiQdw8pNJ3G5B6CtMU+AKPr7UmW18R86yPs3LaQx4K2Qyn1/wBxq1wwDzr3ArOQAJHmfXSr3MEsx4h5Af3q6M8gNIoxBEETtVS8BzJ9/wBKsw2ERe1MlsST0fVv8OuIsYHhjrz6whBfWq+qjkQAEjVSjGgr4/xzipxeLcfUMverkJH3RokecRPMzV3G2pdHRI+ev09qpZa8SfMUOFSbBy9JetQTc/ChQJ8sqSfrSzto2j+KeWDKlOqsYiBb6UyUmVOD/L9RSXtGjvMVyzCT/qVTSehIr1Czvzsm1e01SgARGldQt/Z2voau8KUQVIIUmdTIOsaih04dxpeYA2nr56ba0yS6tABTBSNcpnzIGWCPUetMMPxFKkmEkzyzJPkB+hqJoolg3AtIKd6o4pxrIW20wpTbrbikyNEKCgk+oFH4F5pLyM6VBJVcJ97iJv770LxjhrAdUYUEqWYlJ3MgXAOnWqOeheIdx3tC1i0kAd2tRWcqzEFRGitDp0pB2e4Y43iGM4iHEmZBGsWg3q5XCEzDSwqdMpnbZKtPehU4NxD7BgpAebmxT98bXBqkfEvpojLw/wAo2naXAurWgskggK0MG8D3iatwnEnVYosLaT3aQPGdSYnPe0b9I51oE4d1sFYIukg84OsGlzCVeK6AShaU3uqZMG3OhfyjRBpqpV+AFDmGegNqKFqLiEG98sJJTqIiCPS1Mn2nUJII7xKwoLGgKSkiAnkfhIvqTWZ4bwY4d5lwpNkrKr77AA30Gw5Uy7F43u28T3pUFlsujP8AiJN0g7THrSedXZbL4ONN43a/20MsRhsMpQDjYbWlICXWiWVi4gZ02VERChzrMdueEPl5lzO5im0BICikBYBXBQoo3j79telPm+MtlpS30pWkOhrOkZQoEzmE6RBn/LRmDfYWkFpR+0TmCVSDdSideoPoOVPzjJGaWCcNtDHG9q8OWHGnc+HdDa4bxAKSfs1gZVnwua6gk18sbbICQc+1h4dudvzr6txbimHGAWysZ1JYXbu1KAVlVEmIBuDWKPAUKbSUkpICTBJUJjkdPQiqcW0ShJRYkQ0LmEgxMkzudqrwaP5xF/sgLWP85v6VYki4MaCYEkzp1qeBAUl/L4vAjeDHfJn8qlkfpKw9y/76AHkSkbgDayoi0jeqFI6Seg/NPlRzlwJuBoFWMaWO9UwfW8bEeu9ZUzU0AoTeN+e28R+E1e4bjW+x/cKEetSbIVOhA3FlX/OvVtXvpaYGnKRqL8q5nIm+5lbKtgtH5LPntoai28VJ5yFkR613EfAySLnvEddEOb7251Uy94UnTMlVbMPtMWf3kix4UW+4meRtvQ+IY1jlcbix+XWm+DaBbPiiAmhClKgTMQTf1j8qMlQikQSn7O3T8qXpR4V66GmLUhsigHv5azWN+43x9qGfDkSmfar0zIETFT4Q1DQ6QPlRDjR10q6dGerFjgvGlWYYRRCWa9UiPlTRexZLQu4yv7Y22FV4RBUtO161fBuyicYXXHHC0huM7pICUjKDedTrvWWwyilyxBAUYN7gTB6SKN3IWvSQAUXVpGpke1/pSbjQUcQMhiUgT7mnODdJxC7QMyvzIoRxv7VSiLi3oNKD2hemChki0z1NdRxrq4BplcKZV90BRvKJQfdMHf5VSvgeb4XFpJ0mFR7ifnTFHhhXKxP70qZXKZTOtv8AV+n5ilaRZCRTGLaGU5HkHzA53ABj0tRz3EMyB3iFBHMQvKQZB8MnX1pu2Li8Rp6bVFWBSTYFJm6km/O/O/Ola+hkxRh3GwUgLbJH4hlIn+k7SBeruJODM0sqFnW8wPwpAWkkz0E770Y5hCNkrHKEx6pV4fUEGh0s4WQlSO7V/wDjK0f/AK9YnodKWhrNd/GuGQhSFtm3hIJA8xbnTLG4rCdxlLakqAjMZ9SSLf8ANYM8BQZU0u43gSP+5ooUOd6tnFtf9QqHIqS55WWEn/zprFodAKspta9YIQQ4mAm0g3Hsbm9qpdyuAtutoX4I8ByKhRBSMio5k9CKBTxVxKpdwyDEjMkKRqII0Um4J+/V7PFWFiM7gMRkdQHU6aSkqjzKqa0wJyi7RDiXD2CkNKcyAud4UugpBKkEEgm03JibRWg4XwwJaa7whTraMubpf9TQmGdQrP3YQ8jKYQlea4AgQpRSJOYT5UaOIImFBTZ/qTA2EZtNSB78q5RS2h5ZpyjxkxtxF9I4ZiRIkMOiJ3yH9ayqG/s/+36Uq7R8BUvEurQdQmQDH3QIN/lBoVnGYpuyvEIIhST8iL/KnhlUeyDxsBwAJWZ0AFwkm8m3751NkAtPi0fZ20/6hOvpVjOLyjKoKRYDSf8AiiOA4cutYhQKYSAozpCCSRIHI/KkyP06KQ9wucahI3EWBv8AOhO7OhMDmbjW3UUyLyY/DOgm1CtQ4YTEZspVcCenOsq+zW/pAIahUx9RE3vVrqII9I6+Sh9aM4pwdzDKAJSpLgJSpNuUg9dKDTINtelvORoabsWmtMmGlrU2ltKlrU8ISEyVQ2qbDXf2o/D9mXVtqUUwW2nVEaEZSJmRr0PvTf8Awwj/ANRZkAGXSNr9zGnOCfevp3aZKQ1iFgQTg3ySN4SPnWvFkUVVGHNC5NnxvgzSxw3EZkj+ag3+IAhMHnBpO0iwtzPzr6nxjF4DJdbapW0mEKBVl7oSRlvAr5eViIE6fUkfKhzc1dUHio6sipXgH72pfibNE7W/OiwfDGltT/YE1RjG1BAsIJSBBmfEAIO9Zf5Gz+P6NBweA0dTBGgJHwjeKmok7K9oplwlmGgNrH/xFTUi5nlaqvsiuhK22dI+dc4yrptTb+H0iqcU1Ejy+lPDsWfQo4mw0ls91inFrcUlT2GyLSlGVPgVPwqjnP3hS1tPiHr+VFKxTzTzpaKIV4VBSAqQQARravcFhvGJPP8AKnS2T+Br26xbBxjq2MpQlLKVKTEFYjMQd9hPNJrNFu5Ol6ueYPdqiLrT+ZqDy4UYEgmdaEY0qBJgzybmvKIGInVB9q8p6EH3/qI+FQPTfcfSmRcypQkQdDY7TSBwzB6VFWbmbf3j1vUWaEjVJeSCDI/f0ohK7ZjYG+vp+zWQg/p9KZN49yNQYsPCLULDQ+/jACEkhJPMb71HHNNqLaVAKKj94A2AGh/e9Z5taje+o9SNDHnUnFE+I6j0iOXrNdZ1Dhzg7YUe7UpGsAKzAXAJhUxE6Ag1zreLRYFDoGypSfnP50FhMWpBEQJHTffqdPajV8YIiBrE6afn6k0Di0caU3bEMONaeIDMn3FvnRjeIwz0QW1z+IJn5/Sl2F4uBMiSflvYT+4r3iDTK8qloSSZGZMDbci9prgjLF9nmj4oUn8Kgry0zSBXJwTzX8vEmN0uDNI8zPyFJlIaCsrT+IR5KsD6i9XOd6lAKMS4Z1lKD+ab3ogGnfvk5ygKkXLZBFrSASkzHn5UIviChmC1lBgQFoKRPIyIIPQ0Ngsa7H/yEAyZCmh0g+EjWix/FhSj3rEbktqH/wDSuo6yIUlxBBRJnQCx8rkE0sw/CNSjO3qkgKKQQdZBIkGdDTdXDwsFSy1YXKG8p63masRwVREd84IP9KvzGafWu42dyoz+I4F3ZSSpKk3038v1pCt/I/3arJCriYIB09Y3rT8axaWXEoUUrUnxSAQUi8ZiSrXoRWO4m0e9UpxJIKgMw2EWgTJi1t4tM1ywya0Vx54xfqNHxdCQkp8ZCVJyZllVlJlWtviG21qBbBBt6+1M3uCFjIh4BaXE521d4SDEWAIsq/zqjHcESlQLZWm0xqNNL/rSeW0NPLFvQ3/w1wyHMe2FpSoAPGCJEhCBMHTWtz2q4WljAYtTby4GDdSlCzmACk2ynUXtBJ2r5fwPFYrAYpLraW3SEEZSo3CokwLg2F76Vd2k7Wu4hoofQpBLJbt8JMj9N6tBfmjHke3oux3D22yoIStOVUQoT/0dlCx53ikGAM5SRsJHrT/iLivibdGqrA6w0nre0iky7NtkWJbSZ63q83bJQ0gRaJzbTVfD28y221LCErdaBUoiE/aJ8V7W51MKsb3ofMNeqf8AcKwLs3vo3WDxKAgGCbRIHQb+dJsR2iAxIZKDBFldb+mo1qDeIWUZQbCLcqWP4VKsWwla0oGRwlajATyJuNyIvcxNqpdsm9I0qeIKTmlogWjMR670JiccFSY3E6WFp3rzFPFwHKcwOhH5g8qpaTlQU7kmnh2LPoAfSSpagd7aVPDo8Yufep8SZyrA08KZ9q9wY8XofpVa2R+CjCkBKpEkqTlMnwkGSetgR60KygBtJVYwJmjWLJkX8V/9Jpb2nTGFgHUpH79qHSs7t0LXu0KAogIJAMTa9dSEN11R5y+y3lI3ajtz+VTd25f8VVHI1LYTrXMYJ2q5u/1oRpelXZtIHQ3oHBDZAOtzPtUx+dDtpvO+k/v92q1S4I38jNccEFzQRAj2r1xNuUVUFzIi351Iviw5nly/5oHEECFC/vRmWY2oRJGcev5UUlVjXBIgXkaipJTF9elRk2qSXteZ+lcAHdaOo9asd4uqFBUeOOe3Ko59fnblSl8/aX0iuCM2MSoggKMHXXam+D4wsFAUfCkRbU2i/Os5w9XiMaa0ydN7etPERmaexilvOvi8uAkHdJUUwfLw+1XYTGozd24DGVSYiTEjKLfhuJ5VVg2QHHmjoSpJjYG49pHtQa3f/qJUcqohWouBCo8/mDWyPRCRsXsZ3uDbbWSVNrlKjqUqSQoe+U0x4ahDzCFxCog5SpN0kpNha5HKsxhVSAN5GvW31qTfa1vDqDDzRygznBNpN7bwZpMiSVhTs1q8ARCgqY3UAfmIqpXC1gWCVBRJ23nZXXrS7Hds2AiEJdgwc0DSx0Kp/wCKN4XjT9mZJQYN+WtRVMbaAnuDpBJKSi1gARt5Ea0BjeFqyHI6LJkJVcb2BGkeW9fSVPtBoysA6xIm+kUj4mhlSTJST6TSqw6MLgeELUSCR1/IxyHWm+G4I0gkLQlwCCUhbiDzEKCiBf8ApPlRmBASVZSCCee2n786WYDFLU+4lSAAJjXY2rlBIZzbL3uHgAuMZigGFpcgqQTpJEBSTsRSHiPD1nENSQcwIKdssgkda1uCxqG1uBcgONFNjuNJ56mlqgO9SuNEnTrH6UHFIKbZa0wbCCEjQflQbSsy4Ak54HuBHvThuSJ9p+tI+D3dbjdwf76MOwT6Lu0Lp74hUBQAEek0FgcVqJE5TafKrO2bGfGAgEw4kKMbZQag00kPJsAJF4HMTVm/US+CvCNwCeU/7TU8ZwtOJT3a32mBBXndWEDwpJyi11Hl58qPwOUtPkahNhEdKznakKKWko+JS+nI87VNv0sZL1IySV2rq0qkMKu66G3LZkNNEpSYixvJ53iZrqj6fs0VL6D4gjlUlr9KqmvUkfpXChKFVYg0OFbc9asQL79L2rghzCxN/wAp21/fOpwAZEa8tfnQyZKhH7tRBN7XOkz8+Q8q4BPPy151KPfShwY33qRcE9a4JBPxjeKNRf3pewq95tRarp13AilbpNjQjyko/YUGlD7p9jXndK/CaTPOKzGArkIA5c6LYdIRex5X89yb1CHiG5JUehm8BGEHLl0SWq5PI0nxOJGY0yYeCXWt5WkGRqCQDWheT4jDaMs2AbAPqTRy5/LfRHw3hHmi2nRk+HuyobCnFiRel/a45X0kJy5kCwgXBI29KjgcaN9q04pcoqRkz43jm4fQnceyY5YJsSP/ACSPqKbcXaQpKVgDMDBjUiLedwBQLeFQ7xABwZgWyQJIuEki6TO1OuM9y3kT4kFybEKVe2nW9XhniprG+2I/DSeJ5VVL/ItwiyJnaTQfbPD/AMtcQYKT7/rPvRTDoTZWsxB/fKiO3Lf2ACY8Lmlh4YJ+lHNnUGo/YMXh3OEpp+0zjaJbR/lH5Ct5wl+MO1/kFZLh/CXFuJw4gryiSDYCATJMC2lbbgvAO6zha0PJR4ZMm8SUgWAjnWWE0uh5wfTPXuIAaXtSfHL06xRzPZ5Sm1OpUoSTCQqYAURooEnbcUrx4W2cridI8QmD6G4+dWk21ZJUnRPA8UbZClOqKUWuBmg9RrB5jTkaYL4s2AVZV6T8Cv0rKcYIVhlDc5I/1CtM87lYxJH/ANpQt/lpbfwHXYvxD/eeM6bD5yTRKXFHQwDt61nmXPAJtsL8v2KNHFUoAAC3FbpSM23sKnK/kaMotaY6x2K+zyiBbX+9AcJspvzBn1pVhMat1ta1gJvCU3sBr87U04cqAgnkD8qfG/UdkXpGeJDXeOkrOaTIneABt5UnWqVx0+tCvYz7VZ5qNesKKlnKCTYR1MxTudsTjSG3C1hJeKjYZR7mg8WypOHefdyLUwQpAOhK1BKICTomQb8qsd4HiksPFbKhKkmJSSYJMAJJNZzjvElBnuZWCspzJtlIT8J0nX8jypG3+hkl+zOqdJMkya6og11SKWbNJvM1IqFvOiuK8MSG87eYCQFtmCU9ScxsfXz0FBowjuUKyKyzrFqawUy0qq1ldhUGsC+uMjLhzfCcivFH4bX9KvVw95BUlTSgQMxBiwMxN+ddZ1FjUqMCT5CauRh1gXEeZCf9xFBshaHUhYymdCRe23OByoriKQSlVgYImJMRI0vY3iajPK4ukbvDeEjlg5NkzhzBJWgRtJPp4QavxHDi22pZWDAmAPrr8qHw6Qo/ftMK8hH3puZJmmWGWCpKF+JKlJCgq8yY5GPID0NT852a/wCgxqLZn2MTmICQVTsBJpm1gntQysjkB9K3eE4clwKSyYWiR3cQFATcH7pIvBjWsTw7tKp9TjCSlD4Uru8x8ChPhEhWpEeKry6pnm4lUlJPYO3w51wrPiQpMeFSSDvsd/1ojEcKe7sEJWqJkFJSrziI9jRvC8W+QsPq+0THgykFPiIJk6jytU0cceS6ppQzSApsiMygdQEyMxTBka2m1qz4+MZtV/Y9LOsk8SfLT7/z2ZRnCvuupAadtFwhZAg84rTM4119xxHcOIU0CoJvmXyhGUKvsQL1N/tA+VS0hSLeJBDgUSDBKYAJHnOoqhGNxheC+7UnNYKJEmB8OZegPMxVJxjk0zNh8zC7jLTFvcvYl5HfNNt9yIU1iHVtKIJBm6QdtY3rVYjgHDiLKLKlFICkLzjxWAgyDfcUc0hb4Pf9086hOZTLiW3Cm2lotN78551ieJ8UebcH8PgEsqWPhYUpYXE38KinaYFxzq0KiqXRkycpy5S2y3H9lMThcQ2+gB5KQYiUgjKrci1ifar8R2ffxykArbbCDIzKJWrMBICYEQbTO1LWv8SuJIVkU02qVABtbSgZmABlIVPvrWue7U4bFMoOIabZdJBSttQUFbEWAUOdwQMutLOr5/KGxzlx8q9N/Im432Ld7tAddQxBjPKrjbMIAiYvO/WruJ9j1uMuleICxluUNKPiFwQEnS4E9K0LPFHbtPZXm1JKShQ8JT6D60vaw7QK14N9zCkTKVHO0Y1k3LZ/zCpxyLIr+vsvlxzwumu/oA4XhnUAFSUuNvKQhaSn4DEBRUkkgTqItajcey60O5QmUGSFpOcKny8UxbS1qMY42tSGx3jSXVACVnwuHYBahZRGyjfasjxftFxHCOuEMJSJ++jvPMzNp19aeDXHRmyKSk+XYz404800CkrbzSJB5RMCw31ihODuLLcyVjMQU5QQDY5is3PkOXWlOH7cYt1BPc4dLbZC1rCDEnwhSsyiCr5+dFsdtnVFIWhIXlOUjL4tSCTEa7UGpqfJFFPG8XlsH49wbvCgswI8UBN1ReAbH0P6USppSm1oDjaVLABSslJBjTeTf5VeniTjgUHgpBUmZ+JJhUXVJAB0vbQa0JxZhD6R3rgMaRByxeAZFzfS1K88+VdFYeFx+W5XyKeL9nnW0ISElBVBJUbXGoMaTOlIMM+UqygSZIgXnnpenGLxJOVRWpQiMyjcxppTnh3Gmm3AFtrbcUlJMNoBXA/FJEbwQDalhkk+zs3hceOpQ1ZlXXViQpC02nxJULeop0jL3KFJUD4RYfvamWI4y+VKcSl1SRJSmBbkSkmY9BrVGG4yw6gIxDBzK+6pBbPmlcCY9DpFXxzZlyQWtlefCkBOTDIXlEuOPOIGYXPhU0UqPkd6GY4pgTnS42pC9FFp0FtQzWKVAgD1ANMH8Dw90d0VPNn8KzedbFYuRFIsV2ZaSHFICXEtiTLpQo+mUiRI0t+VFKTBNxXt6/KBOK8XWWgWXHEt51Jha85IEZSMwkWpRxV9S22wRIbUtJXG5VMT5CfWpcRIITaAkQlIMx58z1qt/GEMlrKkBSyqd5sLchFvena46Jp83bFpNdXldSHGx4IFuOFYbSUxdKRqNacoxK8pLXhCh/JJ21kDyJmI09gmuGNMISt4rSCeZvYkqhO2vtRuGwbS5ykpSOQg9ZNzHIdam9mmyannMqST8Am5O1gCVEgdCIsNatb4gW1ZobUJBUEeG+hzXMxaDvahWsalLuTMek6GNQd5jeaLwy3Q4oqQgAqlAyRIgbq9rchQpnWaFp5jENLKXPFkVAjLtpJsbjasy2pJvYkfL9KrV2Xbffy5lMld0gqlM8kzceRrRcN7J4hlUhxK1HUqCSB5ApIHsD1qeSDka/DeIjhTX2Z04k5jeBb93q3hT/fqJC05EmygDAOtyYHtWu/9tMIlbpK1ESpNhc3OgFqCQ800nK2gJRslMAenP0BoQxU/Ua/6lz9ofgiynxpcWy6DIWgFYUf6kXtWW432ZwrxLmGUhnEyVZAcrTh3y5o7s/06Cd6LdLC1ZkL7tSRcJWDPK0Ej5U0Y4XmSFLHeJV0BnfUQfetFJnmzwuLMTxDtO6l9shpBQ0EtuKQmSsAeIZlEqPTawp3xfihYU13KO8DuisxSLgED1APtS97sNiu+cU0kIbKibqSRBM6FU06PYorZS0/iEWJLYQhW4vqoaGbi3iqUsb5JotGdY3B/os7OcQxziXO5YCQDJPezf/MVTHSn/B+I4lpgPPvIUFSVMrRCQAYMLBueRgzyoXh3AUYZC/4dbpzNgFC4uU/CRpG43kEfhpB2w48tYDXdKytAFaogJSDcxpbaSDI2FzRKiLhq5dDTjPFD3iMVhn1qb7vvEtEfylqBSU5soJkD4VSQQTvROJy4rBJd73ui7lWgpJSUqAOabQpJvM/KayPDu0aG2UqUAYElPNSjAMfiAvJ0ihEcdZDPcBzEIa0QlKknJ4lKMEpn7xF9gOVLJNoTHLixxgeFvrUQ862ptcwuSkkG+UhKNOcnTcbD4rBJ4e53ScQVlYCktozOd2ic2XUEZjsLm0034MlSm0Blfftq1WohJSANCYhR2MCbetUcQ7HYh1ba3XGkobnLkkqAzEgTAtfT+9dCUrpjzjHUo9hXDMUpbSdVFBhZIKFJ1CQpJM3G4J/OKcYtJVChB1OVWWZtJG5gRm1qt5hOFgJcWouLBXmJhKUA2nqVA3n4alj0H4k5ZGsztJ1BB9JGtZM0VGWj0/C5JZIPltovwmKSCJTnbOuZQIUnccon8pppieC96EHCY1SSkeHC4ltJSBrlQISQOUT+iH+HgSCRN4zTWxwWNwy2G2n2S4lIhKiCSPIgbdNoqvhZdoy/+jjS4y+TGYvAogN41gpQVTnw+YtlX9QBCgoaQqCJipMdm+HPnu0tOIWk2U0VpMHQqz5hP6RWt4jw95BK8BigkKglp9E3AAkOQVAwAPFm0GlK3eN4pMoxWFJQYlaMqwVbXSQq/pW1UeUxZxHsQ8y2leGcKgIJDgKVQDOULRa950200KbGcRDcKfbJSfvqZS5lgnRWVOmshW9brB8WaAlDriAPiC3AEg7SVkkHoFelFN8UZeBRnbcnXKRPyuT6V3EFmTwfGsE8QAQqDYqUFTIgDu3YvGwXXuIxOGYheQLZJynKnKUnUynMUGLWzH9ZcW7HAkqaDTo/C6hKVDycaCVf6p86xPFMD3BAc7/DCbSe8QD0BN7Toomg4UMsj+zWK4lgXT9moKBFsudKpOst/CfUHUa1BC0ufYynMf5aFZieXwlqFctJ60l7OcJLhz9/hVsoUFlfizpOn8sgLJPKY61pMfxTOFhkKQkiCSSVEQeZOUdB86MMbb0CeWKW0LMXw1tsHvcqyoEBpBXkSRqVSqDuMgT/AN1qW8axLbLSlES44gtiNYGWJn7o+tT4txBLDDZMFUkBM66X8qwz+IU6tS1mSrWPyFUdQ0uyCbnt9EnsUFQQPepcQxRICTEAAgZfxQomSJ5XFTwrIJFx6+dVcVZUHVCNTaNwLW9qjyb7KpANdXV1cE3j+P78rUVAKGVSUi4A0yydSLTE61fhsZkUUlMFQB0jX9zQTPBoCglWuhgZkwZsr3BG9V4vhrs99mHgASUySYA1J0BqZoYZ/BKU4SSEZfECowDcSPM0c/icrneH4SAPLkQPWqOE49t5aW1EGbkXMgai25FM+JYJlE5JDZGUhUjLIuZIkpnxXvqKWnQyILxXeoTkUlKUkGFKgzfb09aYYnjmIDZSHkgAQFhIKv311rP8OeZKUh1wqUDH2YN/Mi9PMfwWW0qazHUm5MjYCb2p0V4OugF9lbqRGVwZ05gRBGxIXluedr3pyjhhS2oloWHgSMpMaQNB+e9Y9OMcY8OUqQm5uU63vor3p83jn8Vh4bbygXMKImBIAi99zB260bGTij3hP8atWZ50YdpKrIRGcxIAtMWsfyrRv8eACQBMW3/OsOz2pKSEuNBXiIVA+G+kDceVaHCHCOkRmQTcCdd7X06UOSKpQ+bHTWMC9VLHKQCPofnXYXDBTpWpRUoCyY/K9SweFbTvmHnB/SrFYhDZkhRjkDamRN8b0e4jg63FBQcBRElKwSTEfD4gBpuDVXDsGtClFIbM2uCDvqQSCNdqgePhf8uAo7LlPlaJ57Tb0qDPFvGGy2qTqUeIJ89Ivbn0rmLaolheFIZzK7hmTolKiddfigJ8hpQr2CGXwYPDhU5gkoTdQEfHmOk7imAxDc6kHcH9x7VNKgZg5ugmgDjuyvDOkpBUFNK0KSJANtwNOtUI46yFlsupCgYUlRj5kAdajjMDmIUVLQRoUqFxyMg/Q16ABqtKyZjOAR5a11D3+yTmGZUtRW028hepUuwjbXKZ86BxPDnShZSnOkzASpB10+9fyozBNDKfsQ1qApjwwecDwq8lJNVOMONpKkYgWnwuNlP1KSdNUilnijLsOPJKDbiZd5C2shKHiBshPONROlvmaP4L20fbcyusOqYgd3CIUI1B5+sUY3x1Y8S25GqiUFMeR8P129S2eO590SNgn9Vmux4VHYubLLJr4HDPabDOQIeAP4m1R1k1nOIO4RnEXW4429YjO9DZm9gR4VTreCI0NTXxTKYKEnpBBPzPyq1HGSqT3egibn5FViPL2qyMjxvs0acI042EJyrQkABJhYiNL3rD9qez7SFJLRGGdPw2Pdqi5uBKD8um9WIbxTSs7JUG3IVIjlFwfvWHOuxfFXnwll5ouJUZVbKqxkEEQOmnQi9FaJS70AM8Xx7A+3YU4jZafF80g/MU0wvFX8QD3bbwQEyv+IaSEAf5lLBVO29aTB4uGwXEKbQAAnOoZlQI+HLPrWe4lxBbq4NkJPhQNPM8z1p4qUv7EpSURZxPDNGC2yhDkXcTKDm5goOnRWalgximkqbUSVESlVjzF7CNbHeKYcYcytEgch72rHHFCV7nQk+VO/S9E75LYnx2KU6srUf7DaqgiqqmFWj51mLluHVBBnetP/EZsMBcqCVzIEQQMsGZnWZjassheltKfh37E2JVl5a/Okn0NHszVdVhaPI+xrqcBqkcfKYEEkbqJmxg6WiaZYfFYZ9OR4i+sKKeugN71jcRi82WCqQkCTrV+FMjWflH60DbGcXqjT/+2Eg58I+DyCyfaRV+DdxLSiHm1JMWUPEg+d7Ugw+IUkShQPMGAR+vpT3h3acpGVXsaRlFr2k8Twxl45wruHedihXXoetSw+IxeFEKVmTsRdJtzGnqKZ4R1h8/BlV8vao4rALbMoSoHmPEFe1xXUNzS0zxntWs/E1mMawCfcVezxvDqtPdmZsI8yQIpOzxRomHUQRqYg/KDVuO4ch5MNKGfZK/oqgUSS3RqGVMPX+zUoCywAFf38jWa4xwN5K1LQEpQIgpBBHXWBWZxC3sOQlWZKuR1EHnoa0vA+2JgJUbjSbg9L7dDRf5GSXcWR4d2pcQtKXNrTW2w3EA4AqygeQHseVZLtb2cLraX8MJJAKmh1/CenKlvZfjTjCyy8gg6FKwQYNjreuTaJyjGS/JsONPlKbJSDYgOQUqB1E7GPY1SjCrdQh4KWFISfg0JBHhUJuQLjeOdWYtCiAbLSQSnOAR1HORofKgGeNPsz3iApBNy2mCP+3X1E0zoXg60EYHizbrnduJAUDEkm86ba9OdPRhsptA8gNKWYUMPwpKkFCt9FAzz+k+lHOP+Hu8yQoGy4Pi2AJJAI8q5UTfJaLFugaAqOw19YrOcT4wgfZhsuuk5ko7tSzMkC9gmIN7+16Ka4qlDuRaFpXznwkTb0050fe8JAuTYRrFtOXOimmBR0V8O7xSAHmsot4M6lXEQbnnfXeisQFtkwleTXMlWa3IhUnnofaoYzEJSkAJk6lQBuPW42Hp1oZvGKy/FG1/IHz5e9MnQOF7DsJiQrRSSD+IR/t1/tUsZgkOyC20ba3n/bQCmG1nMZB1JCoPWQNf3eqWuFLJBbcz6ykgpBnSSAbTt1o6EkmXHs23q2rKNwlwkf2ohHAmwJzEnqoxG/rVWJ4fAlxWUR902i25SYqp5phTSgFKyi1yTN9iDNd0I42PcAkgZEeJOxmbedDcT4g22bALdHLRJ6nfTSs9wdZZStDZISszMchBAPtUHBrVYY72zLllxdItxOKW6rMsyY/val3Eny02tYEkRAPUxRmYAFRMRaeVZDjnFs8qNkJ0H4jsfWqykoozpcmC8d44tSADAUdANuavPYUiYVDZ9aGxDxWoqOp/cVNHwxyrI5W7NHGlRUBUwjnXqU7V7lVSWOWhmw6x+v5UzbUmPJNo/wCKFW4fACNATI8orm3Be5H786WXQ0SxT37/AGK6oKV/V8/711JQ9nvBXQlwZgCOorWu4Vh9JAQkHUECCPUUn4lwcLOZmyvwnc8vOp9ncZBhWo1B/KqO0aYpdAWLwKmpJugfeGoB5iqm3kKtMjrT7GkGTqAdOaTrUeH8Jw6pSZ8V0kGimM009ChnElo2JKefKtVwTtMD4HDY6GstxDh7mFXBGdsmx/ehqLmGBGdu43T+nXpXB5fDNnxHCly6kpWNlpgKPIe1AtJEgQRcQIuD9DXnA+KJWgoUTeIVuI0onFLLbiVKVdV7CygI30FEVtroOxaWHEd3ihC0/AoD4hofJQ3rP8a7Hd2lKmXM+a4BiflT3iqkPt38CxcTsfOqOFP942ttRyuJiBN7/eHTnRaDB8lYB2T7QlBLDu1oVtzFM+1uDU82lTacykmyxZXkq+ov5zSTt3ggHEvITkVlAUB+ICCdd4onst2lkZFiToRzH68qm1RVPlp9hfZTjPfNHDurgpJg7pOyuonXpRWAx5aUtp5IJAhUgHOmdUnY7g8wKJ4zwhEpUmBElDgsQdwrZV9jzoN1aTkbfGRU+FwG1+U/dO6TpRaCqaA8TwZRWpeHVkOpJVlCk7E7ToeRn3Lwz/EUD+SHE75VJV65Qo/Kjn8etLYacQlWWAlYGwneL2hPOPIUUMO4Ge+SkQJ+ETEXvajRN5K1IXtdqmrh/Dd2vT4bT1C7jnrzo7DcRIA7hQcTF0ymb7QYKvIKO9Cr4g+oAylSdpCCPmmJodWOcBhKGwd/APedDXXQjcWaZtxLkjKRAkoUCDoddDzFqiWhJIkEmYHM67cvzrMLx2Ki0nYJSSJ8hparOH8WWhJL8qEyNBlHIxrejy+wcX8GiXhdSF62+ECRAjTfpFRbWq7bZlU84jnfQCqMNjwtOaHkp3XkJH+qLDrVmI46UDI02EJ1C9zsZka0y3pEpz4hTmRqzikrUbZdv70kx4RMNgAbwIvzG+n5ChsxJzEydZNeqNXjBLZjnmlLQWj4E+v0pZxziHdJECVKkD9aLOIAbTmIAE3NZLinEO+XayEzHM9T+lO3SI1s7EcRccTlUQEzJje296znEnlLMAHKNOvWj8Y7bKnTegXEQmSKlKLaGUkmAKSRqI8xFWtKtTHAFKnEpzWJAv8ApQXEAA84E6BagI5SQKm4a0UUrdEHGzzBn/mpoVMedVekV60b/v61KigapXj10AAm2vzHnUFOSTvfnr7V6spF5zTrAiI2vr6GKoSbg3iecfPY0KOLypJ3I9J+orqi83c6+ov8rHzrq6jrNTikKSA4DcRmHPr50v4kmFB0fesrryNdXVSSNkHaDA5KApOqRp0q7A4fOmE+FxPjTyjcV1dSxRRvQZhMQHQppwdOcHekmIwX8M5GqFbzodrV1dQQZdFgwsHOix3Gx/v1pnwziSlANzzib+YPSva6mfQsPlDF7DB5GdAyuI8JTsdyOVKgrvMqkGHBormOR/Wurq47rY3GG/jsOSmAtv4h5aG9fO0AoUsbpJ/OurqD6Ok6Zuey/HQ4gIWJkiZuJ2P0NFYttObuVDOk3AOo8j0rq6igv4ZHFu/wYSHR3jKycqtxOx353Aorsh2tQFKT4gg7XMHbQXrq6g3T0CXqjs1nEEtKBJRNpKk2OnI2NLVcGzJCm1Zk9ZB+ddXU5jsBfwBHKmHDGkhHfYgBw6IBANhzjXTflXV1FJNhlJqIt4vx1b8p+FvTKPrS5Bsa6urSkjG2TChFUYvEhKSpRgAEk11dXMBk8VjVOESTlnwp2An86oxLwbTOp/Wurqk+hxerEoVGoNeKV1NeV1JybDwSL+EEd6CR8N9OVLXVAqJFgSTHrXtdR/igr3MgDVzOteV1CSVWMTQZB0rkqGkxz3HtFdXVIJY8koUUkkEbA29Pzrq6uoMJ/9k="/>
          <p:cNvSpPr>
            <a:spLocks noChangeAspect="1" noChangeArrowheads="1"/>
          </p:cNvSpPr>
          <p:nvPr/>
        </p:nvSpPr>
        <p:spPr bwMode="auto">
          <a:xfrm>
            <a:off x="168275" y="-1790700"/>
            <a:ext cx="56197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9221" name="Picture 12" descr="http://odin.zenfolio.com/img/s1/v22/p7704690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73238"/>
            <a:ext cx="7135812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Parasitism</a:t>
            </a:r>
          </a:p>
        </p:txBody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Delays destabilise the host-parasitoid (and predator-prey) interaction</a:t>
            </a:r>
          </a:p>
          <a:p>
            <a:pPr eaLnBrk="1" hangingPunct="1"/>
            <a:r>
              <a:rPr lang="en-GB" altLang="en-US" smtClean="0"/>
              <a:t>The model can be adapted to produce cyclic dynamics</a:t>
            </a:r>
          </a:p>
          <a:p>
            <a:pPr eaLnBrk="1" hangingPunct="1"/>
            <a:endParaRPr lang="en-GB" altLang="en-US" i="1" smtClean="0">
              <a:latin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i="1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Parasitism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altLang="en-US" i="1" smtClean="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en-GB" altLang="en-US" i="1" smtClean="0">
              <a:latin typeface="Times New Roman" panose="02020603050405020304" pitchFamily="18" charset="0"/>
            </a:endParaRPr>
          </a:p>
        </p:txBody>
      </p:sp>
      <p:pic>
        <p:nvPicPr>
          <p:cNvPr id="829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361950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4787900" y="1773238"/>
            <a:ext cx="35290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GB" altLang="en-US" dirty="0" smtClean="0">
                <a:latin typeface="+mn-lt"/>
              </a:rPr>
              <a:t>The population dynamics of a </a:t>
            </a:r>
            <a:r>
              <a:rPr lang="en-GB" altLang="en-US" dirty="0" err="1" smtClean="0">
                <a:latin typeface="+mn-lt"/>
              </a:rPr>
              <a:t>parasitoid</a:t>
            </a:r>
            <a:r>
              <a:rPr lang="en-GB" altLang="en-US" dirty="0" smtClean="0">
                <a:latin typeface="+mn-lt"/>
              </a:rPr>
              <a:t> and host population kept in a lab, compared to the Nicholson-Bailey model </a:t>
            </a:r>
            <a:endParaRPr lang="en-US" altLang="en-US" dirty="0" smtClean="0">
              <a:latin typeface="+mn-lt"/>
            </a:endParaRP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4859338" y="4149725"/>
            <a:ext cx="35290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GB" altLang="en-US" dirty="0" smtClean="0">
                <a:latin typeface="+mj-lt"/>
              </a:rPr>
              <a:t>Stable oscillations of </a:t>
            </a:r>
            <a:r>
              <a:rPr lang="en-GB" altLang="en-US" dirty="0" err="1" smtClean="0">
                <a:latin typeface="+mj-lt"/>
              </a:rPr>
              <a:t>parasitoid</a:t>
            </a:r>
            <a:r>
              <a:rPr lang="en-GB" altLang="en-US" dirty="0" smtClean="0">
                <a:latin typeface="+mj-lt"/>
              </a:rPr>
              <a:t> and host</a:t>
            </a:r>
            <a:endParaRPr lang="en-US" altLang="en-US" dirty="0" smtClean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Spatial interactions</a:t>
            </a:r>
          </a:p>
        </p:txBody>
      </p:sp>
      <p:sp>
        <p:nvSpPr>
          <p:cNvPr id="849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Most predator-prey models are prone to produce cyclic dynamics with large oscillations that suggest that these populations are likely suffer to extinction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Spatial interactions</a:t>
            </a:r>
          </a:p>
        </p:txBody>
      </p:sp>
      <p:sp>
        <p:nvSpPr>
          <p:cNvPr id="27545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A number of natural predator-prey systems that show sustained oscillations have been found</a:t>
            </a:r>
          </a:p>
          <a:p>
            <a:pPr eaLnBrk="1" hangingPunct="1"/>
            <a:r>
              <a:rPr lang="en-GB" altLang="en-US" smtClean="0"/>
              <a:t>Some examples: the hare-lynx cycle, grouse cycles, the cyclic dynamics of rodents in Scandinavia, moose-wolves on Isle Royal, several insect populations, etc.</a:t>
            </a:r>
          </a:p>
          <a:p>
            <a:pPr eaLnBrk="1" hangingPunct="1"/>
            <a:endParaRPr lang="en-US" altLang="en-US" smtClean="0"/>
          </a:p>
          <a:p>
            <a:pPr eaLnBrk="1" hangingPunct="1">
              <a:buFont typeface="Arial" panose="020B0604020202020204" pitchFamily="34" charset="0"/>
              <a:buNone/>
            </a:pPr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smtClean="0"/>
              <a:t>Red backed voles in Holt forest</a:t>
            </a:r>
            <a:endParaRPr lang="en-US" altLang="en-US" sz="4000" smtClean="0"/>
          </a:p>
        </p:txBody>
      </p:sp>
      <p:sp>
        <p:nvSpPr>
          <p:cNvPr id="8806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14500"/>
            <a:ext cx="6858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484313"/>
            <a:ext cx="187642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y-GB" altLang="en-US" smtClean="0"/>
              <a:t>Predators and their prey</a:t>
            </a:r>
            <a:endParaRPr lang="en-GB" altLang="en-US" smtClean="0"/>
          </a:p>
        </p:txBody>
      </p:sp>
      <p:sp>
        <p:nvSpPr>
          <p:cNvPr id="90115" name="Rectangle 3"/>
          <p:cNvSpPr>
            <a:spLocks noGrp="1"/>
          </p:cNvSpPr>
          <p:nvPr>
            <p:ph type="body" idx="1"/>
          </p:nvPr>
        </p:nvSpPr>
        <p:spPr>
          <a:xfrm>
            <a:off x="685800" y="1916113"/>
            <a:ext cx="7772400" cy="4114800"/>
          </a:xfrm>
        </p:spPr>
        <p:txBody>
          <a:bodyPr/>
          <a:lstStyle/>
          <a:p>
            <a:pPr eaLnBrk="1" hangingPunct="1"/>
            <a:r>
              <a:rPr lang="en-GB" altLang="en-US" smtClean="0"/>
              <a:t>Most predator and prey populations do </a:t>
            </a:r>
            <a:r>
              <a:rPr lang="en-GB" altLang="en-US" b="1" smtClean="0"/>
              <a:t>not</a:t>
            </a:r>
            <a:r>
              <a:rPr lang="en-GB" altLang="en-US" smtClean="0"/>
              <a:t> show such fluctuations in the wild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y-GB" altLang="en-US" smtClean="0"/>
              <a:t>Predators in the Serengeti</a:t>
            </a:r>
            <a:endParaRPr lang="en-GB" altLang="en-US" smtClean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16113"/>
            <a:ext cx="7772400" cy="4114800"/>
          </a:xfrm>
        </p:spPr>
        <p:txBody>
          <a:bodyPr/>
          <a:lstStyle/>
          <a:p>
            <a:pPr eaLnBrk="1" hangingPunct="1"/>
            <a:endParaRPr lang="en-GB" altLang="en-US" smtClean="0"/>
          </a:p>
        </p:txBody>
      </p:sp>
      <p:pic>
        <p:nvPicPr>
          <p:cNvPr id="91140" name="Picture 2" descr="http://snapshotserengeti.files.wordpress.com/2013/07/lc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00213"/>
            <a:ext cx="53625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6" descr="http://images.travelpod.com/tw_slides/ta00/bba/4a6/serengeti-lion-kill-3-serengeti-national-pa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5119688"/>
            <a:ext cx="2520950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y-GB" altLang="en-US" smtClean="0"/>
              <a:t>Lions in Etosha (SA)</a:t>
            </a:r>
            <a:endParaRPr lang="en-GB" altLang="en-US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16113"/>
            <a:ext cx="7772400" cy="4114800"/>
          </a:xfrm>
        </p:spPr>
        <p:txBody>
          <a:bodyPr/>
          <a:lstStyle/>
          <a:p>
            <a:pPr eaLnBrk="1" hangingPunct="1"/>
            <a:endParaRPr lang="en-GB" altLang="en-US" smtClean="0"/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646238"/>
            <a:ext cx="6913563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48375" y="6524625"/>
            <a:ext cx="399573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400" dirty="0" err="1">
                <a:latin typeface="+mj-lt"/>
              </a:rPr>
              <a:t>Trinkel</a:t>
            </a:r>
            <a:r>
              <a:rPr lang="en-GB" sz="1400" dirty="0">
                <a:latin typeface="+mj-lt"/>
              </a:rPr>
              <a:t>, </a:t>
            </a:r>
            <a:r>
              <a:rPr lang="en-GB" sz="1400" dirty="0" err="1">
                <a:latin typeface="+mj-lt"/>
              </a:rPr>
              <a:t>Naturwissenschaften</a:t>
            </a:r>
            <a:r>
              <a:rPr lang="en-GB" sz="1400" dirty="0">
                <a:latin typeface="+mj-lt"/>
              </a:rPr>
              <a:t> 2013</a:t>
            </a:r>
          </a:p>
        </p:txBody>
      </p:sp>
      <p:sp>
        <p:nvSpPr>
          <p:cNvPr id="92166" name="AutoShape 8" descr="data:image/jpeg;base64,/9j/4AAQSkZJRgABAQAAAQABAAD/2wCEAAkGBxQTEhUUExQWFhUXGR4aGBgYGCAfHBwfGhwcGh8cIBwbHyggHxwlHRofITEhJSkrLi4uHCAzODMsNygtLisBCgoKDg0OGhAQGiwmHyYsLCwsLCwsLCwsLCwsLCwsLCwsLCwsLCwsLCwsLCwsLCwsLCwsLCwsLCwsLCwsLCwsLP/AABEIALcBEwMBIgACEQEDEQH/xAAcAAACAwEBAQEAAAAAAAAAAAAEBQIDBgABBwj/xABDEAACAQIEAwYDBwIFAwIHAQABAhEDIQAEEjEFQVEGEyJhcYEykaEUI0JSscHw0eEHM2Jy8RUkglOiFiVDY5LC8kT/xAAZAQADAQEBAAAAAAAAAAAAAAAAAQIDBAX/xAAhEQACAgICAwEBAQAAAAAAAAAAAQIREiExQQMTUWGhIv/aAAwDAQACEQMRAD8ALbIG8gyN5Mfz1wTTybDlAOxF1PWP4OeGS0jGoBPQCT73/bFi0xuIHW0e0be+KZILSyQFy146YkwYfDUIE2CkiL9MHKtreEx0BGBmpj8QX2n+uACTV20sdIdQQGiQfUwPriSZtX2F+hj0gED9ceZeo6t93B6jefIjFpAABRCGMyvT0J5eu2JaQyJVZ+LT5G+3pP6YI+yN+GHESCGB9/TFJyjsf8tp9j9VOLVo6eTBhaeQPnBv88Ait8sBGqJItf8AcbYtXLCxD+xuf6HEXy9Nr6t7XJ/4jHJQCx4hPMkxtt8sIYFVBLNRSTADsQDA1GAs8yYJgbR54BOXqOYCMBf4hzjl+uNFRzykVBMaGCsdJA8QmVMeKJuV9MVuSDbSRuCpM3HTE12OxTk+HuAR3YYgWO3zjDVaTR8M+X1/rjw1FHxWPlN5EzE/ycFUDRYiKjgggzYc/h8xgSbDRTWSFnp9OeKGMrqUqwIBBBkERYgjcc5w2r0WUFo1X3F7dbb4EUbWHrgqnsLFkMJifUbcsRzGYHOzcrc9oPXzEYJr8SQTpQN5kwuBm4grzqpqAZ8/PnEHzw8RCTP0dRGk6SLn06W3EmfQxywvDGCvhboW3jyMAi/rh9mclrGpAp3kiQffl/5YTVKEGCAPLof7YeNgLs5BF5ENNoEcufhb6HAdMi4QkbmGFrnleCLm3Q4Nzqldj+/98KK6kESSIMzqHva49sZvxlBgzMDz5eVuY5jl8sXUWhl6Cw8gfhPpuD6DC8vDDqNgenMesfpgkiDpnwhSPaZHuN/bAobAILSTNyCv1O3zMYJo6S3PRBBvuQf1/bAmVpEXkyRHqBHi+hx5Rfu16zc262FvnhOCsDYZCqQk9f0GB80hqXXa8+R5YEXOhFTxEcgOs7/8Yor8SKSywAsFhJgkmDFr339RgW0B5mm2XaY/vE8sUZhwAR9OfT9MMKyLWYad+XW9/WI5eWAVoRUuJi23MHkOnPClAaYzyVEAf6mAueQAsP8ASPPmTgujcDqOfK/TFOWUxBWed4jyMc/ewxfSq6YLepJ3sMYmyKK1a5geXkb3v1PXBVJww2xCqq1Lk78xz/tiOkUyD9fLl674HtDWjmy/+pR5Y7Fq5tf4MdiKkPReKyhhA35g/wA9MGl1YbXHXnHXAlE09Q8Sr5QetvbF+bqNTTUGHz35W649I4yCa7eGw/TFzJJuPmcRyOcD/EFWB5X+eLiaZDeIQDcasICjvlRjDEHqFxBmVoJqGPQ/M4klSmQTp28/1xdSyKukgweQ5eoOHQFFSmtyj6yOQ1KY/WMX08wrfhYSTsbxy3x4ciUuQIHMRHrb64kaJPXr/fEtjONQGeXqv1xI5ZSfw3E2N/keX98eCn5C3ljkH/2xPVjPPexMWwgIiioBsRPQ/wA5nHGmwJKkTGzTFtvngmmDOoiDEb+cwRPpix15kD19vXCAVPmFga1BIgmDYTvE7iZwVlcrTMlQdz1i5m39MFtl53UHzMc/UYIWAQECqbxvE8p8p54dfAsX10CmZI9P6YGzeeWI1GSOntz/AExkeznbKotV0zbMwFmJE6CZuNoWQVI5SNow5ftFlaizoqeI2JCkW8wx8vniM49mnrl0dSoLb73SfNZHpbBiZOIZXVjygxeOmFOa7R0EYqiByBJhhpTyYmYf/THrGPftOrSykaWAIHk18WpqTpEuEoq2hwtQiFtP0t54V5yiAwJ288Ud85mIHSPninMKT1JxaRB7nkVhA3O3XCg5KPDE/wAE3wwgfiPy8sSowbTyw6HZjaWXYuJMkHV5i4Mft6Rg0zJYyCCBp5EEdTsbb4bVuHKXLAHefp/DiVXhvgPiJlWBHUBWIv1BI+WJoqyvK5jUTMbRe1xYD+dMecQyrBrCZKwAOW8YDSiQdTT8KmfNYtHth6mcR4uQdh5x+u+E1oAankKtRYiGGwe3qRyBg4Jo8PrKAGC/IbXEemDqdUwI+KTy/f6x/XDgJAEn5YximtFOqE/CsqqkSpBjbl5Yb0OFAEsd+VtsFijfVA6Tgmb/AK4uStEJ7F5yJM2Edb/ucefZ1YwViRF9vMDzw1Snfe2Pa1AHkPUxjLA0yEaZNafgnVO3X64vr8O1RY2GCvsIJ1BQ17k7j+emDDlWPisAdwP64eIZCX/pxH4j8gcdhtcWge8zjsViybM3ls2AH1mLrFx6kRG0Wt74jSzHfNElBYDxSBPkRtbeceUlc+GqimJBYMJ5zBFptv1xDu1D6o1ah8QJ0xEbG4bbbpjcgPZSrQGMWsRaBtBiL3xYcveZVfPecC5TWpMXtyMXve/y+WJvRQX7xokDxGI6AdSZjCTAJpU1UwW+n864IRyqm1iQI6cwR/XA+UoqxJ06o5bcuvTywfSdjMqNrARIv/J9MDYigS3xC4+ErYn18/ril8zWCqkmBIWOh9OV+eDncjcjzBF7yev7YlRqKYBMR1kmRzPPBYFHDV0oAwg+n633wwoUXP4YB/m+KK5CtEAgeZ8/5GIrmUINjvaCfKbG2BKwCSgkCP4f74mq354FqUw0Q5Gk8hM9OZg4z/aXtaaAqUKDFqmlpqCISB8ImfvLRewIwnoaVmtr16SAd7URJ21sFJ8wCcQzPFsrTpmo1VCo/KwYk9Fg3OPkGXStSipWXVVr7CqdTKCQdRQg+I8tWwBMY8zYapOszZjta/MDa/l0xOZp6yXaLOUy9TNJTULWcGAxNgY1aouDuBtJxUM6ftC1TBp06ZOplMsGEwwETsLCOmD6ZWrkqQVAXQBGUifIMDe0QcI6uQrd7VNQVGudatTaFm48V1kggrG++MrjLk2prgZdneFfbG7uCi6tbE+DwqwJBvzmAOpx9AzXCaYMOtRSABNMCIGx0meXmMUdlOzZpUXdjpLKoCkAWWTMHaSfphlQYiAIKsZJEkdLyMaeJUsl2Y+V28fgqPDNIJWah5aaZBO3mRgwcPWounTUQ9NxP/lFvfHtTJVAQb+oJ5/zng7J6hyYGZu2qeXsTjW/0yM9xHs8wVdGiQYLB/Cwj4jqPhaeUXnywur8LqrbQQRzBEGN9iZGNpWkt4lBJ2kQRH+oXO364rQgqFELf8hYxzEkgj3wnJ9DMkMjXc/CSB0j+Ri1cizLoKkEA79ecHYiBGNjUVoiFsYJNmteCGUfqcF5WorCCL8yP1gDBtgfPMrwGpdTJG4sbAC9v33wXwrgsVD93U0x8ZUhbRzvHvGNhXypmZkcjzv64S5jJqASN9z4yAwPkNzy2xltuir0THCQyDQQZFjI+vQ4spcLqA7g7Wt0/beMX8OQMph9CjdCLiRupJI35zg+jSm7OdoBWB8+pxdUKwShk6gsVt5XwR3MGYB5QQZxelOCdMk7n/jHNlSb6j7Db64EIjlVAmB7YB7R5qpQUVkQ1EAbvaY0qAoGrvNTfiBGmB8WvawOGuToRvf2jfHZ7KhlKwPFuCJBHQgjCodgPC6walTquvdmoqtpmSNQmJjcDnGDRmRMe++Irlyw8RB8x/N8V1csBh0Fk2CT/XHuIT5Y7DEYhiqEgdYsLEX363vPliQqk2UmFvJ6G45WPM4hmOQI8Ur5yZEmfTn54nTorqLqNWrlNpW39MJgEZOub69XhuLwOhO3W8YLLrAHUTpJFo5n03wLXzCgyF0rp0z1Njutr/p649y+cpsoJAkgcvb+mCwoKSuQYOkg8wPaZ6/ri00RJILb7zyHM+VsDpXpkDUZkwN+p5Cwi2PGr2BQeHbY/wBbYdhQ0SvYzNueLxStqBsbG8+WFOTrMbEC+1vl/OeHuW4drUqfxQTBja/LAhAFZGiGED0+mIhFTeCI6i/l/wA40TZMusMSIvby2wkelIuABz8vmJGGABxjPrRy9R6ca4hbXDMQqt7Ez7YxHCMiEAdjGnnuSSZHqScavtblwiKi3LkEg8ghBt6n9DjNVKwek0TKsZtcAiPpiJbNIFYqIarOzS4GxuYn/n69cToU9Ws7AfDPMEf1g2wo4Rk1euWaS23tbfz+eNBXyxWAsDmbz6T5D64w8kbN4Sov4dTUUlDhSJk7iSDb3H64uoPRaoqgVfvKq6tb2sRfn+ERFrYqXIgIAf4efvOJ8LIOYWYhFZo87L++IjzSKlVZM3zQxkNPMxePbphNTz662AVjFvCQW/8Aw6ehxQaxBHIj3keUYAzlMKSyyzdZAi/kZNukY7TjH9CpIOltQO9iDY8wemIGjBk6vWee1x0woqswC1ClVNmEAEESJuD05npgpONMQ5sIGoBlEEGOhted/wC2ABkMnOzxJsRcGdx64HXJOW8XInaR9NsHcOzK1VB0EciDtI3Hrg8IF8RgL1P1k4ABqOXjbfaZv9cE5bwmYHrGMnxztnRy1QoD3zj4VUAkzzwnPbPN1xV7ukKOnYkCTabxhDpm/wCIhGsw6x74S5zIOPEFhNpM/t54yXD+1VfSvf1dVaoCQgUBVI5E73wx7I9tftdYURRKciwYHSwmZXpYwcC5Hi6DsuYIIDDedVwR6ftjQ5ekQPggWuBa+2CalBto+lsT0skDqIuDA+V8DVk2UDLqTMwf5zwSqiZiT9cSosrESFBHT/i2L2yZJkG2CgKacxYEQYNsesp5GTgxacC+IPQHTDACAAixk9MXaCbn6j9ccqkG2LlwxFYoj8ox2LtQGPcMDANl01BiCVI2Ply32nzwGMkAw7stYkRe8mRMT1O8HzwerqQFWNUEjVINgC2m+/lPzxUc2WAGrzU8x6c5wqGUV8usSxlZsDcTHIi0+WL6GWpzFyvrsD152wzy+YbQJ8QNm1XDR+/nj05K5qIovb09fLAIQZnLOmr4SBEeIc+cb8vpjzLGTDETaCDY79D9efth9mshr3A2MyPbCmnwfxkXjkQZ/bfCGjScLy5ZTE33I5fyMOKOW+eAuz1AIjKpbT1NjNptGGLZgAjafLn/AGxNgWLQAFyfblhNWyStq1HZgflt/XDXNZoIpJ3I2/bGb4pn+6pNVYEtMKnVoJg9FEb9BgsDL9qs5NV2BnSAgtOw2HuSMVZzhQoBVf8AzWTVVE2UtGlR5gbn+mK+B8QRXNWouqot0TkXMnUT0G/qR0xDN5vUXLGWYyTO/p0A6YbKQryf3dWpUUGLKfe/7YaVeIUkQqzMWYfkM7i8m3/GBa9Jl0w0Dcwb7eh+fliqlQNR9ZBPTmbbAfzn54wldm6qhvkn7+Fpq8xHjEACbueYHtOH/CuCJRDnxVKjjxNEAAfhA2AkdSThVlYUwjrqMEjmCL7Gx+mLKleozAMzWkgxC7byLgQPmcVDxpbfJnPyN6XAw7hpkJsPDH9P64GrhiQCOthefSMWUeJ1FY6gx9/67xi1eIkbA6m2A/eeflbG1mVA2eyrMAPHpE2UkAehuLYhlcsCuiolWR/9T4t/zc9PkNow+TNCPEwkwDJ6+uPc21MIzTsPDcAzhWCEi1u5QsXIAuSRjJdq83ms9RLUHIA/CDGsDFX/AMTUs3mGoOTSIsoNg0YKSg2QbVdssfi6oevphJF3QJkOHJXy9PMZcffUtwd5HxI3ng+pxKmrUa6XWrqRk5hgOY8iIwv4zXOWzJzGW+A0S9ZR8LGwQx1OBcjlwldkYnwFSYEw9Ua2P1xoTyW082tHVWrCVUg+++Mx2B4q44j3yWlmZhFgCZvH0w97U10qBqUQCUBA5lmgHyFpxmOymaq5fMd3TcotV9JaBspIBOIo0R+luG8dFWnqZlUk2Ava0G/rB9MW5jitNbNUU3j9/wC8Yxdbh6kDU7yoUDeDPodvMwMQrcLUCDrF7EmVsZudhYze+2+ERQZxTtS4qfcINA2IWWJ5ki9um074X1+2eYQDWWUE7lYEG24Fr4GfJ1ZN6BWCPjdSRyJYqVFjytfliZo06QEqqcomxtPLnbaI+eCx0E8J7ZFTMM4i51lgd4UW97yR1g4bUO1lVoMW9IF9h7bXxn6bqAWYqQpE914tOq0lQANrz5HCfjXamlRRBTUlmuZS2lgR+KINp07xG2GKj6Zl+0UfHTY8pG4PSLTh+9ZY8sfEuE9rAz0GZkVSSGW4vJO0wTBi4PLGsynFasRrLg3WZt5cumC6BxNjUqGTGr5Y7GZ/6tU/Kfb/APrHYVixZnqXHcx3i1HqMQojxAGxPKNMbb72vfDhO09HwySbBZdZMQRJEgETzFzG3MqcwqKjNVY0lKhbkjSSY1aXEE36H1xfluEF6IVa+tT8LaeUkggkWE8pgyTgjL6VJBOa4gVSaSzTYEMPxKbxURhOpbXBGob4M4bxUMovVDaQO80qykiYLBRHPcAE4SZrg1TKUnrErUVRLbACNmBDSPUXGEeX4n3jM4q6ZOoyYgc7BgCPLzxSpk0fQspxt9AkAOCZWLkjoDeDiw8WVz41J6RpPtBj9TtjADiSuwYZjTpMqNIZQRsfES42ggNsfbF+V41UptAq0mvBp2glhAIRvEJEHqT64YUfSKSMSGp1CAb6bWvvH64iOKU9ZVjJXdl+H0vc+2AGz6LTBdWRivwKYJJ5XPoffEqdamfENScjIYkG0Wk+WItMVF2d43QYeFwSDsQRt5EX9sZjtPm1bu01SbsSL7iBfyg2PXB2d4cKcsCCLk6oUyb8zfrbGbz5AnbznGsYJ8EuVAmUSn3qiqzKhsxXcTz9OtjHnjWJwChAZPvByIfUPW1sY2jSmZMX9sGZCr3LFkcAmZMdeom+HLxspTH+Z7O94406gpuwUAjble0xynF1PglG4HeyAd2gANuAVEeWBMr2samJNTvjeE7ooJMRqbVEDa2G2TzlSrTVqioCSNWmRffaTb1G0Ywxa3ReXVgKcJpAyqkRHM+kEHecC1KGuO5qaO7M+KYYWG0Abzvv74dtmV28U+htFrHczi1KYPgU+KbL3izaNgTJj6RgELhTJAACzH4bmY30+Y/k48aAIspAsTHzgnc2EnmRg2rR0kSrG8XkteJMgeQ6fW62rkSGLgRHUSbxy5Wnp+mFY6KDmqjvACimAJkOrEi5EchfeYNsZ3j/AB0d6FclVnnt9MaXN5V3RgpIYiVFxMWsD5YzWRy9CvNGuumr0bc+anDWx8Io4v2PpZtBVpOEqC4ddsD0uK1X4fWp1mBanUFFmHO4G/ocdwrJHKcRGWFZjRqoSF5ahsD7A4D4BlxXp8Ty6jxiqaij0J/cYvhEjPieU8OfQbinS0j/AE/849zGZ+9q1F3ZoB/2qEn2xOnm9XdPzrZcK3qjc/ngPNU48HMIx/qfrhFAfF8iphu8WlLLqLHms2+uAMhl0VnlkeAlNSt5diWP0wfx+kmYpkqtQKImt3coTAvAvA64z3D8v3FQRVDpIckKV0NyYqfw8pxUZA0fYeHp32TDhmJVdMDciRKyASDbocC5bL92hIRld4109QIkbwwWSwkxa49iF/YfiHx0jAnkDa5mcPhX0LGsAmT4XW+m5Egg2uDuTtAxM9MUQZqSkkvBXTpJBO3QLc9JO04XnhNCsyhxVIhdOmqQNj4mK73kGTMiYw37kkF4Zbb80sCRMC03vMfpM0yLkeO0gCJkQYK8pGIsoU08glEs1Hcqohqj/CbwIB+fkfTBtSoumTdDY6iGBBtbwwJnbzO2Op5UBfAmkNBIYnfmAeUzMdPU4HpgeJZsNNjyIB6fqN7YYA+WzuWNV6QCC+mRTCqxkH4kiDM72scFMIJhmB5XiNxaT9L88VmnupIZSpHignred5nbl5xi1sooNTVeAIU3G3PopboRGnEtjLaWYYgfesfQWtb8uOwMtZU8KqIHWo/qdjG+OwAMsjxSqVAr0tJnSHo1NagH8UOOhiBbcY9q58SCxM/7H894tyPhkC432x1LJjWEDuzASSEUhQ1wdLNqvBAI88V0MvVVG1IXpgkCVCsNJiQA2qCevrtimZgzig51lNYQwdZlomNQ7wWuQZkcp2wOeEcMbYKSF1d2BpaNza145Xna+KKvF2FQrTpuUpyoqHeQYgyuhSTMT9dsCntLUFqyqsQZ7lQyAXIZagEg7+KBubWxUUx4sO4bwHLVwWVWQjxArUm14sRcqI+uGD9nKWmKkMACZqkNAaSVEudC3J3tyiMJKvaGWAoCAJczSVCCviJOlmBk+YF8W5vi1WplyFAAOpXYGTBax7qZaVsQGibTGw22xVobNxLKKShd2G8AF6e0QHIkf33gYhV4+gqhlauFjQyqF0TMyRMm1gR8sZinkV0sTUzSmCe8aii05MAC7A3MiJJuemC8pTy0qjNWBgXNVQsx8UGkYmCLGMVghWariOeikajp3tMCVcuALzzsaZteQNiMZ3OZJsxTFTLgBwYem1RTEiQVdoBuCNPvOD1ApaO7zNQ06shBAqeJ1lkqKjrAFzMDn718FodxV+7PfN4h3dJwoJUFSIqeLUFadOnkDJw4tx4BpMWUshVpf54S1yutCTcDZGmL74uq8Ty86alFFG4Kt3bDYRedQ3MnGkWvWqC+VpqqeGGQtI9rg+0W5YnlmBBDKKbA3DQoO4MBgIHp67YH5JPYlFAXBq1BlY0qcadqjMDyMxJ02jf3ths+dYzYaiJkoB5STO1jj0ZVVAMKIsC2na4222MR/qOKaecpmlqQU2A501MAEA3USQYPwgNHljJuy9Cji3EKyMtM9487rTpt85VACscgd8Z98zUczFax5q406bfEy+EDqTz543i0UiNG95KeHrN9tvpgLiOeAq0lTKpU7wNBLIrSPy+IlhzIF77Xw1ICzh9fSEBZWZfC0Peb7DV0ttywUc2DEyBy1wD6TM9TviolYWKSqpWzMmkb/DIuH+XucZ7ifGEpPVNNabClTg+GwY/hkk87++Eo2DZoRmqajUZQMTaCt/MEWPkeWMFxTN062k7q9cCjU2YCfFfpNsD8U4hVfWtQjTlsprVQIGupNz6cvXAWbXu8jkfIqbeknGihRN2MePqKfEMnVNhIBPoSv/7YX8QRuHcbWoP8rMN7EPAI9jB98T/xKpkU6dQE/ig9Jgj3wXWzI4nwxav/APoyxBMbyu59xfAMvzGXVXE2QVqlKfy95DqfngLiVHvM13ExT0Bqk792nI9Axw2osuZQgWGZVWVvy1UER62GMf2g4VnUmpURwXOmuysDKi0AC4WPriG9lo0C8ZYKc05KZUeDL0FF6x2UmLx0wur5s1wDmstWy9UDwVUQssHkwj4f0wwy3HMu9XvtDN3WmjlaQFyxXxMBsOk8gDg3N/b6gY/aMvll5idTAeZNp9sJaY2Y/K8VOUqq4YQLW2g2sOnlj6Q3G3ASogRkbeGI8IjxTJ2JNtPnN8fLu3eUde7ZqtGtqka6Vr9GHXDT/DniRqTl6l1XxU5HO1r+gxUtrQ/Hjmr4PoOZ4mUdGhXCFS5KAE0yCS0zHgVg2ncwBzjAuQ4k9MHUwqBiSukabeIKYj8bafF584nGfzHEGpTqBiYPS4DXG0EzfrPTFuVz1NnBpkktOkkwqxDfF1vFtiT7Y5M3xgtcmoynHhVWpqiBIbaQIibw2otMc4W4Exhe9fxVHEDwwRy8JJ23BIJP/GAKRGibQWMkbajcLJ3BHMATacTydWQpHUqR/LWt9cUmZeSMU9BlaoHPh2JBBj8wAiPf6Ysy2VXXrIOoao8Qi5M20i8DaxvhUKbBgVUspvI5gcr7Qdp5T0wx+3qFUzeLH6gEdbxHpjKUqJQzocPDrq8AmfwjkYnbnE49wtp1tIADH5xc3Np6zjsT7hUgheLVVPdBUzOudHxKwkbEi8GTMki2+GT0U70BqvdOlz42IBYC0rZoUfCTtHXGZ4S1akuqn9oapYnVTSSCYMhknSN5Xa04K4m6s6vVdUdjemiaRvcsDIBiJ07kY6202Z1RPOcRFKrV0lWLqt48JIAlgFO5AUc/XfEeCZ+k2aetXaRrIkEyRBS/xDSAbLbaZxLKZx8qSUKBQ4hFY3BB5lSSvvPkMV9p8+M6gqU6Y72iQVZWl6oiDTIHibmRzsLb4r1JbYex1SNW3ZvLtRZkr1WouoQ6YYaVBHwhZ38RnpOLKnZswrUc1UErpXS0Ku0EBdiNtiPEdrYxXAOMGmRUpN4FGwBAYySQ0QTce3nEY3uU49SzPgYBJJmXW/PwsjBgd9xM7xinCuCMn2KqqVabNrNTS4jVOtG56gdI+Lax6SIGMvT7cZKk60ahrHSxQyqELJv4mUHSZ2jbF/aPtDRo5qrl8vnHotqlg7FqctfSs2jn5ThNxnswmcXvHZRUi1andG/3DE1+lLjg0vGuJ9wddKhRzFIrBUKNceRAhhfbGYr8Y4TVeBlXpVheAzUmtyBU74yOXz2a4bW7mp4qdjpN1K/mU8sa7tJkFqUGzGXINSnpq0nFzC3K+2Fih2EZzMNQ7s0RncslRpZi5dfmxJnG04dxU1KQCuuaAEGfC8efInGO4ZxMcRyviYkxpqD8r9R5c8Zvs7n2yuah2KgSjfscNwQrPpVLKyvfZLXTq0iZpuxIncqQTGJ9mO0v23vkqoi5kXSCVDRvImxnf1wiTN1aOaOk6qeZINuTKN/SMZzMcOIzvfZZn7tWhoYy7k+JV6L19MPAVn0Su1UZle5qaQtPXmA51Ik7Aee+Bn44r0mYt3dBZJbZ6nWD+FT5b4xvFM82YrVaatpoUyHzLLs7CNNIHntGKuN1Ktavl8pI1PD1gBZEFwvsMP1fRZDg8VeojZgjSoU9zT5Io5+p64VZigy5OkpnvM1WTV6M0/RRizttmO7yuhLNWdadMD8owy4vT/7nh1I8nLH/AMKZH6nFJJByZ7jtWKHEag3eotFf9qAL+s4t7T04ydBfykD/ANmJjLa8nXESS9SqPOKpvg7i2W7/ACOpLwFqCPKzDCk7HRV2hp/aeFh1EsgV466LMPlgDsdXpZfMLUpsPs+aSGX8jj8JH83xD/D/ALSqKjZVz4WuhOxPNffE+1nZdaE16FkLSy/lJ6eU/LEP6NDvM5P7NUenoqPRrHVTFL4kqeR/CPPFNfjYXwVCV1EByLhoJ8ALAgsLT6cpnGlyWeDtlqaGXrAEegEk/LDriAy2VUORpEhRq1EHeYIkk7md8Sq7RVs+d5jgwrMlXKVNRpq/gZdLqWHMcz0ILSMZPi2Xp0ZFTL6XphQ2tyTUYiTPKMfdKPd1gtRUV1IJ1wQTBI5SdhpN55Ryxku33ZtXydQpl6YqyG8OomBvBm55yR7c8LQ7PjvEs4KlhRSko8ULsffBXZymYZ5MKCbdeQ98abh2SlDSemPCBBPnyjc40fYPsuHqeOnooU2lgfxMLgeg3M+WHkOux2exyVUV2NSnUKqTs24m5afoBt8yMv2XpppVe7ZgykF0LGxEndb3+cHGsAJ1WPkQDMDrfcfURbFZqhVkuLzdzG3mT05xGJexWY3P8IpZMVHUmO6IMtN7wT0IkL/bGPoVhrch1WCRc2GwidxJIvtYXvh9217RLXXulg+I6mA8OkSoAJAkm02jpOM3lsqxR9FNipBJcqLgGfCAQIEzJuY+V+qT2TkhpQ4oxVkYbgkLblFwff8AfHmb0PTdiCGVQysfCpaSsMbc4v5+eFhrqySloEHTY+ZtEk74vXPGmdKNckMLBVJWLSBtIHnvjN+FraNFJBPDuNqlJFrZcGoFAY/dSSOuslpjebzOOwK3GMytu8UxzO/lJMkn3x2I9De6/oZL6PX43WWoxeSGLKwIDLY3BC7TO4ix33w14lXyuYVXrZNXaNGpbGJsdch4sRBPvj3K8V7xoo5SoyCBKxrgbDxLcctJtB5YaVsllReqEBUfjRVddoFjHh6i3vjb/Rm6M8eD8Oo2q62ka9DuzRN4aeZE2FtpN8GcIyOTs+X00wBqYMh2U6dShZAIMEHVI3IxPiHB8mAToqVA3jL02L7kz4hshEefQE4F4R3KFXy9Co8iAKVdkqe6vpDz0uTzxdOibJf/AAxSZ3qCtWJPxRc252S9ueKM3wAZem9apXWpSpjUy1KN4mIJVv298Osq1eo7MKNWnTMhSFhkPIkC4m0iLcsBdrM4iUBSzElKn+YsMSoINyeSEg39JxKlIdIz75WnXQvTpZbNJzC/5kevX1wmp8LNGa3DarqUGp8rUm45wDvirNdjalP/ALjhlctAnSrDVHkRZvQ48yXbLU4TOUjTrLbvVEEf7l5j0wm30Uq7GWeo0+J5QNTgVVuo5o3ND/pOFHYLtBToBstmfu/ESrHYE2KN0wxzWX7kjOZbexqqnw1Em5A/MN8U9uOGUKj5TMIB99VRanRg0QT5xbBFhIPfgT0KpzGQKPTYTUohhB/2nYHCvtfSVkXNICJhaqndeUnzBtizjFBOH8Sy70hopVbOg+EfhNvcHDrtPkguXzgFw6F/cf8AGNtNEEcpn/8A5aKq3dEKA9CTGKuKVvsWUpU0vWcGDzBb4j63jAP+GVLXk3VpI78G+1gD+uLTW+1cV0kyKR+HppE/qcTegoccI4UlDLKHEBJq1P8AU24n0wo7FUXqVcznKhlqh0r5c/0gYZ9uc3oyxUb1Gj2Fzgnstl9GUpA2JJb53wOQUI+0NBq3E8nStopwTfn8W3sMPM9Bz+v/ANCifnVIH6DCrg/i4rVc7Uwf0CjB3EqyUzUeqWmrUmFEtpQAKABym+DIKPMk4XuWF0bXSaOuonFfBsyMtV+yv8FQlqLH4TO9M+fliOTqUa2paGbFNmgsjKA2ofi0PEH0wdmuFmuho5lRNitWna42YD8LT64QzD9reyDZesK9Ge5LSY3pnf5Tjedn82uay0uATBWoORIHP9cVcEzbMamUzMNUpjflUpmwb15Hzwm4JUXIZjNZdp7t4qUerctI6nliZMaLq+cPDqIrM2vMkaKS8gJsoHQDG1z9Cs5oM2XVoAL03YFBrHiOjTBPv+hxleFcA7zMrmM0e8rSClJfgpAXEkwJ/fGxTMVhC1KFQAywC0ixAnYstRzfxQR+aIGEBZlCE1RTFEG690fCy7nwAaQZsRu30xaSzFWBZ4uArLoIJjUQWBncW9OUYhneH0M0FFUMFBJAps1P4gB4gACCLXK22EYT0+Erl64pUa1ehK6zTZjU1z4bF6ga0flIG+FodDuvkmN0KI5Bg6QWQkRYkGAPXFFVc5Smo9emUUeL7pgwWLyKbHUxbnflbBhJIAOsz0qtIjn8QImOXPEqasVKvTsIEliwb1b4if8Acel5wWFCTivGcvoYd41Ro1aGqvTMHclW3MXAjlOMbX4hRcwtOmVI0hSoqW6S+5HlESLY+jcKyL0tQYtUklhUZFEBokSIt5mPecBtmq9RvumypVRLo7ajDAlP8tQog3sSLb4uM6FQh4VwihmaYimKREqe6CKBGzFWBInaw3GLavZOTbvdBnx9+pIJFjBpmR6AYYcDFWiKj5h8mHLsxqU2iQRBJCqoY65gnyvzw1pcVJUMppQwMDWpYgH4gwaCLbAc98L2PoMTH1ezWVpMA9POVQYlkXwKOZJVQSJHLlBw/odlspTPhp1DsQSxMX8yRN/aIMHB2WZ1ep3tRqis2pFIRdA+GAdUsu295nrbNZ5OJPXfuF0Uj4dD5kB7CDEbA7ib33w35JPsWKQ1q9kMuWJ0VBfbWP3x2MrmM/nEYq9Nyw3/AO4X259MeYeUvoUhln+MVGeoVqspcbBjpHhAiPbALkM2osWBW+rr679bYBzXZWuR3lFxmY/LIaIgwJuojrPQYCyvBc/TR3UVkh4K1EXuxIFviBBk8vfDxfTC0arId5SbwtMz4W+Eqt/h26XF8B5PNUmYBAov8FMACSbElb7byY8hhZSyOfdCO8osxB8IZQ8bWBYLMX3O2DuG9m8ytNi5bwsAygIx0zsdD2m9/piZZJDVGkp8IRAH72rrY+NxUaW/KQNA1b+REDlhZx/jIoaaSLVrpRWajTqcBjvBJlZmRNsGNxOpS1vXSpTWmnhJIAfw9FMQPPpjFdkuJmrmqtQ1xRNQ6VDARUi+m/TEqwoZ5bJUsyO/yFcUqpuQlgx6PT6+YwJxN+800+I0QGmFr09vfmPfHnG+yqFy4D5OtuXpyaJ85F1vgX7RxKgv3iU85Si5UhjHqL/TAxplWWzVTh1YAA1srUmNIn1IHI9RscMO19SmeH0q9MeBalOonkJ28sOOAZmlUpq9LwK0zTbdGBgjy6YqPCteXzuV2Elqf/mNYA9GBwJgwD/FKiHylOuu6sjA+Tf3w6zBFbKF/wD1MuT/AO3C5EOY4QFa5NAj/wAk/eRgzse2vIZYdabL8pGKTJFX+FJ/7MiP/qn9Bhb2Lp//ADTNtM6dYn1b+2HP+GdLTlCNvvnHytgPsTk9Oaz7Hk+n5kn98HQFH+I+Zb/t6YO5PL0H741+XeFRfygD5DGS7dKPtWSUixbf3GNMQZa38jE2V0Z/svXZ2zlbrV0r7YIzDMWLa9EDxVD+BecT+InbEOxuXIy9RCIZaz6h6m30wyemFlyuvQQVTkzGyg+5nFJ7sTOouXQass1VAP8ANr6EJ84ifoMe5PiChhT0lJ2GrUvscVVFZmIc9/WHxlvDl6PlHMj54GqUgCKinUFPxmwP+xB+Hzxo1aJsfZrK+OnXiDTBDHnpbcfO+BuJjLsyVQoq1EUw4NkU7knYfriR40Z0U1LEDxuQQiA+Z+JvIYR5zMhx3ZAWn+FRafM9ZOMsmVRuaL06dHLu4Yd6CwKjwiPzEkAW+uLafGMrUB011tBALETBt4WOm5iTMYA7P8Sp5vL/AGSotNqtPxUQ/wALRymDBjAuVyyEymRpOB4WWlVVakyZDIQvsCP1wUA9GTdm10taDckd2dW1jpvovNjI0jFL50U1Uu4hDc09jqgRLQTNjqvOAMvkqFAh1ydfLE3Ld5qUATHhR2Cm4m3lhvXzqMdFSCCJCgg89ysa9za2JaGZnNcUy66CM7mXGtvDRcbt+cv4tIk9I5C1mxomqUrCvmzR0khJpXEgMG1KrFTbxBttt8QzgyaOKtR6MrYIqSTe+pRO4/MOXliFDL0aZBRaulhqBVm03mfCPAQNtjbfpgbSWw5KKnEaDIRQr1lpse6LAMRT2IDmWAB/PBBEi0Xu4T2e7h0KGG0lSe91K4ixGlVMdL7gYYDN0qZUrROwnTTgxBMyiCSPU3PyNoZqm9wXWfwlLCTzIFvWcK10Mqq0dClqjlV6vphQ3huxAmZ5+XPASqzVJWrSZBEEBSzGCRfl6RcdYwRxQBgKbjWhQrt0giYbUfecLH7PBKhbL0ymo28VXSbXMhjp/wDECcUhDBsm6qFZEqKZLFngExyEkEzykfPFhrwtySBsFF9IGwAM84wj4fxKqtRlXLGpJ+8FMOqsR+LS0iSB8XhJtOOpcUU1HBdDLHutb/CRYBvAGAnlqkRvh4MV0EN2mIJAo1yAYBFBjP0x7gynxRtImsEMCVBLAGOTA3HnjsTX4O0ZCkupVCBqakzKvMN1KkT9cMM1wnNNSUNXHdFwxaGcjeJAHhmTbF3aig6UWGpmSBqAIBXVcOvUTuu9sI+H8dqrTbTqgH7xRBJ02JAa3mQcGbRWKaG+e4eiKtM92aguXGplYEj45tq+KQOR2xLhodPEUVFdTqamhWRMiSWBgG407Ri1O0OWZVqs7qVEktTB2tcAQbWnGC7W9s+9lKOqCYkiGafLFKTZFHv+IHac1PuleVW0829TucOOFcFpDh6U666x/mVdPx0y91YRfbljM8A7L1Kru1RkWvRYH7NUkM4ENv0I53xt85UqFqWdy694rLprUtmZOg5a0M288UloG60DUMlnKCA5TNJmaLfCle8joH/a2POD53XXehVyy5WuF1DQfC464sqKh1V8k3eBiDWy0wGPPwm6VPlJwWBSqijWUkGmZWfiAIhqZ5/PpiW0gQn7X0S1IilYvV1uRb4QB9SMOeyfExWp6j8Y8DzvK/tgXPVdRgCBywLQRqba6fxcxyPkcZ3RdWh5wnLCkalH8Icuv+2rJI9jOKuzNAU6fc86FR19VY6l+hHywTlcx3sMAVccjz6jFjZbTUNQfiADD02Pryw8iKFXY8d39pon4qeYZo/0v4lPpB+mK8gwo8QzFJtswBUpnqVEMvr/AFwyq5Eit36CSV0VB+YC4PqP3x5xLIJmUADBXQ6kfZkYbH+2DIdCvt1wd6tJKtITVoNrA5kbkfT6YccLrpmKS1aZkEeIc1PMEdRi/ItWAArUjqG707q3nG4wszdPKrUc0atWlW3daClifNkgrPrichpE8zwupSqPWy4DFwO8pkxqjmDybHmS4hTeWcdyVMlavhgj1sfUYM4LUzNUalqU+7OzOg7yfNFIA9DiVbL6XH2h6FZlkqWUkje+mdIt0wk23obSXItWjTrqTSJqqh2IK0gT4i5t48A180WK3+9Nqdo1Ru+n8NNRtjSHipOgo0nSSRSIIEWjQ8EeemfLCTi2WSuSykI76dTaSpKKPhAJmJkWN8dMbrZn2U8EzX3oy7AsHsDqBLN+YDkPXFnGuzlM16bs4DII0yJ/XClKlVWWqq6WpH8RVFHSfKNhc43Wbyi5nKpnqMU8wwh4GpWZeR1C08jtiZrdoadaMmgFGuKjU5dCCpkqPXzxueMZulVGWrVR3b1QwkEQWAtLDxDpbrhKazA01roRW7lizQoAlSYlfiYdfPDLg89zl0ZC63fvBHgDSFtMmYwr0DWwXiGW7wIWclGGoLVkqA0TeJmYMTPywLTyjUXQjOsmvwAqoZJkxIBnSercxvgmlkaXeRSq1aTVDqIkgEzYkXAJE+EmYwwrZynTUMzEgMFsPEAfhbSWJgm22EnQC/O5cUwlSvmqZZhpIgBKt5JNNQQGgDxCfXHlZtSKKXchome9KqvOOZWRPlucGcSOWNAmtVDI1UoZRX8WxGllJUeGORwNnsgtVQFqUkUKDCUj3hAOkAAEKokgbcj1wJ7H0L6rcQpVkqOQQSpGkh0IaQAQoANwTvaQcPlp041prUR41WsQCG5hb8r6QenPC6nwiqiIn2h01BjAMBrkDUHEkjfwmMV1+Eayr1qlZZpl3ajTQ0yyg+KwmTBNyRPScW2nomjP/wDUFpkpQZwhABJMGFNh4YC7bDnviP8A1gAk63BF51Nz9TthkOzmVWgGRcz/AJfeFqsL+IykCDJAJ9sG8MydBaYBy2XnSGE+MktMA7s20nkBglXTGn+CtOOs9MTUJNNg9N5JZWuAvOQwJG2J1FHePUNN8wtUBk0AgAmNQY7651HykWOH+QphdWmilJ6h2UKsGw0h6ZBKTJFvfC7NtnBWZVy7VKfKCukTYyVIIM2uDviN/StfCVPPMBAyTgDYNli5Hlq1CY6xjsL6GfzyqAKDR5m/pcTbbHYMRAWX4hRqI6PqIPO8jpvjPcWy1ZFLRrpC2sEBoItqBN/WMdjsT2ax4MvX4k4QqjELEb3ONbT4GMrli1ailalVVS1em5FSmLNZWHI9N8djsaR5M5j/ACOWZnANUVK9NRVy1Zxd6bCClSPl8sX06696wplsvWN6lI+Kkx/Nbaeog47HYXkdLRMQruahbvNFNXFi28j2v88SXLgsRz547HY58maUW/ZBsRgjLcPWWsfCms7bDHY7DQhHm+J13BFCiq09tbEaiJgmxt+uLeHPmaJK1qm+ywGheu+59cdjsbxiqJZfneNimw0uHBN2FMrHSRqMj3x4vFle7ZhRPL7PP1Jx2Owp+NchFleVo5epUitVrVixhYLIkHkUUgYccKyL0EYZRVemHICMdLA8xq5i9pOOx2EvGglJluTorUVnbKpTqqCzEwdQ6DSeY6xEYWDKZOq2tTWpsVGtFPhG4kAi4vMagcdjsWkkyWxlkezdBXWSzVNIi5ABYSCJkg74C7TUKFDQ+l3dmhe8JYDRcz4rgnkRjsdhx2wBeM0kzKrXy606YUgOukwjGxYDZvLmMH9j67GhWUqXogySxvJ/FYzM/LHY7CfaAWcZ4jUNc0JPhAQ6oYkHcBt9J6YaHOZqkx1ju6WnSt1JAWQIib3PTHY7ExGxlkkDAaXGnVOk0wTqAu2qLG/LfEKvBkZyaiUnlgYKC2kWmx1b47HYT5BcA68KpKC6UlRzUDuymBrM+KIF4Y7QMU5vhz6RHeKhaXdKihiJMCdOqARtJx5jsJMotXKmingzFXuzuKkORIFgSJja4x2hzU1pmvwkAGnAadwwA6GxnHY7BbEXdyzanrbsmg92xIIYk/CwA52PLFee4dQqooiAttWlSd77i1gSYx2OwDI/9Kg6aVWmlpKilKlG1AAyQYufPzx5meHVlMpU+8B/EAVMkkQJtA8+m+PcdgsC7KVM6qKC6ggAGJ+e533x5jsdh2Kj/9k=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2167" name="AutoShape 10" descr="data:image/jpeg;base64,/9j/4AAQSkZJRgABAQAAAQABAAD/2wCEAAkGBxQTEhUUExQWFhUXGR4aGBgYGCAfHBwfGhwcGh8cIBwbHyggHxwlHRofITEhJSkrLi4uHCAzODMsNygtLisBCgoKDg0OGhAQGiwmHyYsLCwsLCwsLCwsLCwsLCwsLCwsLCwsLCwsLCwsLCwsLCwsLCwsLCwsLCwsLCwsLCwsLP/AABEIALcBEwMBIgACEQEDEQH/xAAcAAACAwEBAQEAAAAAAAAAAAAEBQIDBgABBwj/xABDEAACAQIEAwYDBwIFAwIHAQABAhEDIQAEEjEFQVEGEyJhcYEykaEUI0JSscHw0eEHM2Jy8RUkglOiFiVDY5LC8kT/xAAZAQADAQEBAAAAAAAAAAAAAAAAAQIDBAX/xAAhEQACAgICAwEBAQAAAAAAAAAAAQIREiExQQMTUWGhIv/aAAwDAQACEQMRAD8ALbIG8gyN5Mfz1wTTybDlAOxF1PWP4OeGS0jGoBPQCT73/bFi0xuIHW0e0be+KZILSyQFy146YkwYfDUIE2CkiL9MHKtreEx0BGBmpj8QX2n+uACTV20sdIdQQGiQfUwPriSZtX2F+hj0gED9ceZeo6t93B6jefIjFpAABRCGMyvT0J5eu2JaQyJVZ+LT5G+3pP6YI+yN+GHESCGB9/TFJyjsf8tp9j9VOLVo6eTBhaeQPnBv88Ait8sBGqJItf8AcbYtXLCxD+xuf6HEXy9Nr6t7XJ/4jHJQCx4hPMkxtt8sIYFVBLNRSTADsQDA1GAs8yYJgbR54BOXqOYCMBf4hzjl+uNFRzykVBMaGCsdJA8QmVMeKJuV9MVuSDbSRuCpM3HTE12OxTk+HuAR3YYgWO3zjDVaTR8M+X1/rjw1FHxWPlN5EzE/ycFUDRYiKjgggzYc/h8xgSbDRTWSFnp9OeKGMrqUqwIBBBkERYgjcc5w2r0WUFo1X3F7dbb4EUbWHrgqnsLFkMJifUbcsRzGYHOzcrc9oPXzEYJr8SQTpQN5kwuBm4grzqpqAZ8/PnEHzw8RCTP0dRGk6SLn06W3EmfQxywvDGCvhboW3jyMAi/rh9mclrGpAp3kiQffl/5YTVKEGCAPLof7YeNgLs5BF5ENNoEcufhb6HAdMi4QkbmGFrnleCLm3Q4Nzqldj+/98KK6kESSIMzqHva49sZvxlBgzMDz5eVuY5jl8sXUWhl6Cw8gfhPpuD6DC8vDDqNgenMesfpgkiDpnwhSPaZHuN/bAobAILSTNyCv1O3zMYJo6S3PRBBvuQf1/bAmVpEXkyRHqBHi+hx5Rfu16zc262FvnhOCsDYZCqQk9f0GB80hqXXa8+R5YEXOhFTxEcgOs7/8Yor8SKSywAsFhJgkmDFr339RgW0B5mm2XaY/vE8sUZhwAR9OfT9MMKyLWYad+XW9/WI5eWAVoRUuJi23MHkOnPClAaYzyVEAf6mAueQAsP8ASPPmTgujcDqOfK/TFOWUxBWed4jyMc/ewxfSq6YLepJ3sMYmyKK1a5geXkb3v1PXBVJww2xCqq1Lk78xz/tiOkUyD9fLl674HtDWjmy/+pR5Y7Fq5tf4MdiKkPReKyhhA35g/wA9MGl1YbXHXnHXAlE09Q8Sr5QetvbF+bqNTTUGHz35W649I4yCa7eGw/TFzJJuPmcRyOcD/EFWB5X+eLiaZDeIQDcasICjvlRjDEHqFxBmVoJqGPQ/M4klSmQTp28/1xdSyKukgweQ5eoOHQFFSmtyj6yOQ1KY/WMX08wrfhYSTsbxy3x4ciUuQIHMRHrb64kaJPXr/fEtjONQGeXqv1xI5ZSfw3E2N/keX98eCn5C3ljkH/2xPVjPPexMWwgIiioBsRPQ/wA5nHGmwJKkTGzTFtvngmmDOoiDEb+cwRPpix15kD19vXCAVPmFga1BIgmDYTvE7iZwVlcrTMlQdz1i5m39MFtl53UHzMc/UYIWAQECqbxvE8p8p54dfAsX10CmZI9P6YGzeeWI1GSOntz/AExkeznbKotV0zbMwFmJE6CZuNoWQVI5SNow5ftFlaizoqeI2JCkW8wx8vniM49mnrl0dSoLb73SfNZHpbBiZOIZXVjygxeOmFOa7R0EYqiByBJhhpTyYmYf/THrGPftOrSykaWAIHk18WpqTpEuEoq2hwtQiFtP0t54V5yiAwJ288Ud85mIHSPninMKT1JxaRB7nkVhA3O3XCg5KPDE/wAE3wwgfiPy8sSowbTyw6HZjaWXYuJMkHV5i4Mft6Rg0zJYyCCBp5EEdTsbb4bVuHKXLAHefp/DiVXhvgPiJlWBHUBWIv1BI+WJoqyvK5jUTMbRe1xYD+dMecQyrBrCZKwAOW8YDSiQdTT8KmfNYtHth6mcR4uQdh5x+u+E1oAankKtRYiGGwe3qRyBg4Jo8PrKAGC/IbXEemDqdUwI+KTy/f6x/XDgJAEn5YximtFOqE/CsqqkSpBjbl5Yb0OFAEsd+VtsFijfVA6Tgmb/AK4uStEJ7F5yJM2Edb/ucefZ1YwViRF9vMDzw1Snfe2Pa1AHkPUxjLA0yEaZNafgnVO3X64vr8O1RY2GCvsIJ1BQ17k7j+emDDlWPisAdwP64eIZCX/pxH4j8gcdhtcWge8zjsViybM3ls2AH1mLrFx6kRG0Wt74jSzHfNElBYDxSBPkRtbeceUlc+GqimJBYMJ5zBFptv1xDu1D6o1ah8QJ0xEbG4bbbpjcgPZSrQGMWsRaBtBiL3xYcveZVfPecC5TWpMXtyMXve/y+WJvRQX7xokDxGI6AdSZjCTAJpU1UwW+n864IRyqm1iQI6cwR/XA+UoqxJ06o5bcuvTywfSdjMqNrARIv/J9MDYigS3xC4+ErYn18/ril8zWCqkmBIWOh9OV+eDncjcjzBF7yev7YlRqKYBMR1kmRzPPBYFHDV0oAwg+n633wwoUXP4YB/m+KK5CtEAgeZ8/5GIrmUINjvaCfKbG2BKwCSgkCP4f74mq354FqUw0Q5Gk8hM9OZg4z/aXtaaAqUKDFqmlpqCISB8ImfvLRewIwnoaVmtr16SAd7URJ21sFJ8wCcQzPFsrTpmo1VCo/KwYk9Fg3OPkGXStSipWXVVr7CqdTKCQdRQg+I8tWwBMY8zYapOszZjta/MDa/l0xOZp6yXaLOUy9TNJTULWcGAxNgY1aouDuBtJxUM6ftC1TBp06ZOplMsGEwwETsLCOmD6ZWrkqQVAXQBGUifIMDe0QcI6uQrd7VNQVGudatTaFm48V1kggrG++MrjLk2prgZdneFfbG7uCi6tbE+DwqwJBvzmAOpx9AzXCaYMOtRSABNMCIGx0meXmMUdlOzZpUXdjpLKoCkAWWTMHaSfphlQYiAIKsZJEkdLyMaeJUsl2Y+V28fgqPDNIJWah5aaZBO3mRgwcPWounTUQ9NxP/lFvfHtTJVAQb+oJ5/zng7J6hyYGZu2qeXsTjW/0yM9xHs8wVdGiQYLB/Cwj4jqPhaeUXnywur8LqrbQQRzBEGN9iZGNpWkt4lBJ2kQRH+oXO364rQgqFELf8hYxzEkgj3wnJ9DMkMjXc/CSB0j+Ri1cizLoKkEA79ecHYiBGNjUVoiFsYJNmteCGUfqcF5WorCCL8yP1gDBtgfPMrwGpdTJG4sbAC9v33wXwrgsVD93U0x8ZUhbRzvHvGNhXypmZkcjzv64S5jJqASN9z4yAwPkNzy2xltuir0THCQyDQQZFjI+vQ4spcLqA7g7Wt0/beMX8OQMph9CjdCLiRupJI35zg+jSm7OdoBWB8+pxdUKwShk6gsVt5XwR3MGYB5QQZxelOCdMk7n/jHNlSb6j7Db64EIjlVAmB7YB7R5qpQUVkQ1EAbvaY0qAoGrvNTfiBGmB8WvawOGuToRvf2jfHZ7KhlKwPFuCJBHQgjCodgPC6walTquvdmoqtpmSNQmJjcDnGDRmRMe++Irlyw8RB8x/N8V1csBh0Fk2CT/XHuIT5Y7DEYhiqEgdYsLEX363vPliQqk2UmFvJ6G45WPM4hmOQI8Ur5yZEmfTn54nTorqLqNWrlNpW39MJgEZOub69XhuLwOhO3W8YLLrAHUTpJFo5n03wLXzCgyF0rp0z1Njutr/p649y+cpsoJAkgcvb+mCwoKSuQYOkg8wPaZ6/ri00RJILb7zyHM+VsDpXpkDUZkwN+p5Cwi2PGr2BQeHbY/wBbYdhQ0SvYzNueLxStqBsbG8+WFOTrMbEC+1vl/OeHuW4drUqfxQTBja/LAhAFZGiGED0+mIhFTeCI6i/l/wA40TZMusMSIvby2wkelIuABz8vmJGGABxjPrRy9R6ca4hbXDMQqt7Ez7YxHCMiEAdjGnnuSSZHqScavtblwiKi3LkEg8ghBt6n9DjNVKwek0TKsZtcAiPpiJbNIFYqIarOzS4GxuYn/n69cToU9Ws7AfDPMEf1g2wo4Rk1euWaS23tbfz+eNBXyxWAsDmbz6T5D64w8kbN4Sov4dTUUlDhSJk7iSDb3H64uoPRaoqgVfvKq6tb2sRfn+ERFrYqXIgIAf4efvOJ8LIOYWYhFZo87L++IjzSKlVZM3zQxkNPMxePbphNTz662AVjFvCQW/8Aw6ehxQaxBHIj3keUYAzlMKSyyzdZAi/kZNukY7TjH9CpIOltQO9iDY8wemIGjBk6vWee1x0woqswC1ClVNmEAEESJuD05npgpONMQ5sIGoBlEEGOhted/wC2ABkMnOzxJsRcGdx64HXJOW8XInaR9NsHcOzK1VB0EciDtI3Hrg8IF8RgL1P1k4ABqOXjbfaZv9cE5bwmYHrGMnxztnRy1QoD3zj4VUAkzzwnPbPN1xV7ukKOnYkCTabxhDpm/wCIhGsw6x74S5zIOPEFhNpM/t54yXD+1VfSvf1dVaoCQgUBVI5E73wx7I9tftdYURRKciwYHSwmZXpYwcC5Hi6DsuYIIDDedVwR6ftjQ5ekQPggWuBa+2CalBto+lsT0skDqIuDA+V8DVk2UDLqTMwf5zwSqiZiT9cSosrESFBHT/i2L2yZJkG2CgKacxYEQYNsesp5GTgxacC+IPQHTDACAAixk9MXaCbn6j9ccqkG2LlwxFYoj8ox2LtQGPcMDANl01BiCVI2Ply32nzwGMkAw7stYkRe8mRMT1O8HzwerqQFWNUEjVINgC2m+/lPzxUc2WAGrzU8x6c5wqGUV8usSxlZsDcTHIi0+WL6GWpzFyvrsD152wzy+YbQJ8QNm1XDR+/nj05K5qIovb09fLAIQZnLOmr4SBEeIc+cb8vpjzLGTDETaCDY79D9efth9mshr3A2MyPbCmnwfxkXjkQZ/bfCGjScLy5ZTE33I5fyMOKOW+eAuz1AIjKpbT1NjNptGGLZgAjafLn/AGxNgWLQAFyfblhNWyStq1HZgflt/XDXNZoIpJ3I2/bGb4pn+6pNVYEtMKnVoJg9FEb9BgsDL9qs5NV2BnSAgtOw2HuSMVZzhQoBVf8AzWTVVE2UtGlR5gbn+mK+B8QRXNWouqot0TkXMnUT0G/qR0xDN5vUXLGWYyTO/p0A6YbKQryf3dWpUUGLKfe/7YaVeIUkQqzMWYfkM7i8m3/GBa9Jl0w0Dcwb7eh+fliqlQNR9ZBPTmbbAfzn54wldm6qhvkn7+Fpq8xHjEACbueYHtOH/CuCJRDnxVKjjxNEAAfhA2AkdSThVlYUwjrqMEjmCL7Gx+mLKleozAMzWkgxC7byLgQPmcVDxpbfJnPyN6XAw7hpkJsPDH9P64GrhiQCOthefSMWUeJ1FY6gx9/67xi1eIkbA6m2A/eeflbG1mVA2eyrMAPHpE2UkAehuLYhlcsCuiolWR/9T4t/zc9PkNow+TNCPEwkwDJ6+uPc21MIzTsPDcAzhWCEi1u5QsXIAuSRjJdq83ms9RLUHIA/CDGsDFX/AMTUs3mGoOTSIsoNg0YKSg2QbVdssfi6oevphJF3QJkOHJXy9PMZcffUtwd5HxI3ng+pxKmrUa6XWrqRk5hgOY8iIwv4zXOWzJzGW+A0S9ZR8LGwQx1OBcjlwldkYnwFSYEw9Ua2P1xoTyW082tHVWrCVUg+++Mx2B4q44j3yWlmZhFgCZvH0w97U10qBqUQCUBA5lmgHyFpxmOymaq5fMd3TcotV9JaBspIBOIo0R+luG8dFWnqZlUk2Ava0G/rB9MW5jitNbNUU3j9/wC8Yxdbh6kDU7yoUDeDPodvMwMQrcLUCDrF7EmVsZudhYze+2+ERQZxTtS4qfcINA2IWWJ5ki9um074X1+2eYQDWWUE7lYEG24Fr4GfJ1ZN6BWCPjdSRyJYqVFjytfliZo06QEqqcomxtPLnbaI+eCx0E8J7ZFTMM4i51lgd4UW97yR1g4bUO1lVoMW9IF9h7bXxn6bqAWYqQpE914tOq0lQANrz5HCfjXamlRRBTUlmuZS2lgR+KINp07xG2GKj6Zl+0UfHTY8pG4PSLTh+9ZY8sfEuE9rAz0GZkVSSGW4vJO0wTBi4PLGsynFasRrLg3WZt5cumC6BxNjUqGTGr5Y7GZ/6tU/Kfb/APrHYVixZnqXHcx3i1HqMQojxAGxPKNMbb72vfDhO09HwySbBZdZMQRJEgETzFzG3MqcwqKjNVY0lKhbkjSSY1aXEE36H1xfluEF6IVa+tT8LaeUkggkWE8pgyTgjL6VJBOa4gVSaSzTYEMPxKbxURhOpbXBGob4M4bxUMovVDaQO80qykiYLBRHPcAE4SZrg1TKUnrErUVRLbACNmBDSPUXGEeX4n3jM4q6ZOoyYgc7BgCPLzxSpk0fQspxt9AkAOCZWLkjoDeDiw8WVz41J6RpPtBj9TtjADiSuwYZjTpMqNIZQRsfES42ggNsfbF+V41UptAq0mvBp2glhAIRvEJEHqT64YUfSKSMSGp1CAb6bWvvH64iOKU9ZVjJXdl+H0vc+2AGz6LTBdWRivwKYJJ5XPoffEqdamfENScjIYkG0Wk+WItMVF2d43QYeFwSDsQRt5EX9sZjtPm1bu01SbsSL7iBfyg2PXB2d4cKcsCCLk6oUyb8zfrbGbz5AnbznGsYJ8EuVAmUSn3qiqzKhsxXcTz9OtjHnjWJwChAZPvByIfUPW1sY2jSmZMX9sGZCr3LFkcAmZMdeom+HLxspTH+Z7O94406gpuwUAjble0xynF1PglG4HeyAd2gANuAVEeWBMr2samJNTvjeE7ooJMRqbVEDa2G2TzlSrTVqioCSNWmRffaTb1G0Ywxa3ReXVgKcJpAyqkRHM+kEHecC1KGuO5qaO7M+KYYWG0Abzvv74dtmV28U+htFrHczi1KYPgU+KbL3izaNgTJj6RgELhTJAACzH4bmY30+Y/k48aAIspAsTHzgnc2EnmRg2rR0kSrG8XkteJMgeQ6fW62rkSGLgRHUSbxy5Wnp+mFY6KDmqjvACimAJkOrEi5EchfeYNsZ3j/AB0d6FclVnnt9MaXN5V3RgpIYiVFxMWsD5YzWRy9CvNGuumr0bc+anDWx8Io4v2PpZtBVpOEqC4ddsD0uK1X4fWp1mBanUFFmHO4G/ocdwrJHKcRGWFZjRqoSF5ahsD7A4D4BlxXp8Ty6jxiqaij0J/cYvhEjPieU8OfQbinS0j/AE/849zGZ+9q1F3ZoB/2qEn2xOnm9XdPzrZcK3qjc/ngPNU48HMIx/qfrhFAfF8iphu8WlLLqLHms2+uAMhl0VnlkeAlNSt5diWP0wfx+kmYpkqtQKImt3coTAvAvA64z3D8v3FQRVDpIckKV0NyYqfw8pxUZA0fYeHp32TDhmJVdMDciRKyASDbocC5bL92hIRld4109QIkbwwWSwkxa49iF/YfiHx0jAnkDa5mcPhX0LGsAmT4XW+m5Egg2uDuTtAxM9MUQZqSkkvBXTpJBO3QLc9JO04XnhNCsyhxVIhdOmqQNj4mK73kGTMiYw37kkF4Zbb80sCRMC03vMfpM0yLkeO0gCJkQYK8pGIsoU08glEs1Hcqohqj/CbwIB+fkfTBtSoumTdDY6iGBBtbwwJnbzO2Op5UBfAmkNBIYnfmAeUzMdPU4HpgeJZsNNjyIB6fqN7YYA+WzuWNV6QCC+mRTCqxkH4kiDM72scFMIJhmB5XiNxaT9L88VmnupIZSpHignred5nbl5xi1sooNTVeAIU3G3PopboRGnEtjLaWYYgfesfQWtb8uOwMtZU8KqIHWo/qdjG+OwAMsjxSqVAr0tJnSHo1NagH8UOOhiBbcY9q58SCxM/7H894tyPhkC432x1LJjWEDuzASSEUhQ1wdLNqvBAI88V0MvVVG1IXpgkCVCsNJiQA2qCevrtimZgzig51lNYQwdZlomNQ7wWuQZkcp2wOeEcMbYKSF1d2BpaNza145Xna+KKvF2FQrTpuUpyoqHeQYgyuhSTMT9dsCntLUFqyqsQZ7lQyAXIZagEg7+KBubWxUUx4sO4bwHLVwWVWQjxArUm14sRcqI+uGD9nKWmKkMACZqkNAaSVEudC3J3tyiMJKvaGWAoCAJczSVCCviJOlmBk+YF8W5vi1WplyFAAOpXYGTBax7qZaVsQGibTGw22xVobNxLKKShd2G8AF6e0QHIkf33gYhV4+gqhlauFjQyqF0TMyRMm1gR8sZinkV0sTUzSmCe8aii05MAC7A3MiJJuemC8pTy0qjNWBgXNVQsx8UGkYmCLGMVghWariOeikajp3tMCVcuALzzsaZteQNiMZ3OZJsxTFTLgBwYem1RTEiQVdoBuCNPvOD1ApaO7zNQ06shBAqeJ1lkqKjrAFzMDn718FodxV+7PfN4h3dJwoJUFSIqeLUFadOnkDJw4tx4BpMWUshVpf54S1yutCTcDZGmL74uq8Ty86alFFG4Kt3bDYRedQ3MnGkWvWqC+VpqqeGGQtI9rg+0W5YnlmBBDKKbA3DQoO4MBgIHp67YH5JPYlFAXBq1BlY0qcadqjMDyMxJ02jf3ths+dYzYaiJkoB5STO1jj0ZVVAMKIsC2na4222MR/qOKaecpmlqQU2A501MAEA3USQYPwgNHljJuy9Cji3EKyMtM9487rTpt85VACscgd8Z98zUczFax5q406bfEy+EDqTz543i0UiNG95KeHrN9tvpgLiOeAq0lTKpU7wNBLIrSPy+IlhzIF77Xw1ICzh9fSEBZWZfC0Peb7DV0ttywUc2DEyBy1wD6TM9TviolYWKSqpWzMmkb/DIuH+XucZ7ifGEpPVNNabClTg+GwY/hkk87++Eo2DZoRmqajUZQMTaCt/MEWPkeWMFxTN062k7q9cCjU2YCfFfpNsD8U4hVfWtQjTlsprVQIGupNz6cvXAWbXu8jkfIqbeknGihRN2MePqKfEMnVNhIBPoSv/7YX8QRuHcbWoP8rMN7EPAI9jB98T/xKpkU6dQE/ig9Jgj3wXWzI4nwxav/APoyxBMbyu59xfAMvzGXVXE2QVqlKfy95DqfngLiVHvM13ExT0Bqk792nI9Axw2osuZQgWGZVWVvy1UER62GMf2g4VnUmpURwXOmuysDKi0AC4WPriG9lo0C8ZYKc05KZUeDL0FF6x2UmLx0wur5s1wDmstWy9UDwVUQssHkwj4f0wwy3HMu9XvtDN3WmjlaQFyxXxMBsOk8gDg3N/b6gY/aMvll5idTAeZNp9sJaY2Y/K8VOUqq4YQLW2g2sOnlj6Q3G3ASogRkbeGI8IjxTJ2JNtPnN8fLu3eUde7ZqtGtqka6Vr9GHXDT/DniRqTl6l1XxU5HO1r+gxUtrQ/Hjmr4PoOZ4mUdGhXCFS5KAE0yCS0zHgVg2ncwBzjAuQ4k9MHUwqBiSukabeIKYj8bafF584nGfzHEGpTqBiYPS4DXG0EzfrPTFuVz1NnBpkktOkkwqxDfF1vFtiT7Y5M3xgtcmoynHhVWpqiBIbaQIibw2otMc4W4Exhe9fxVHEDwwRy8JJ23BIJP/GAKRGibQWMkbajcLJ3BHMATacTydWQpHUqR/LWt9cUmZeSMU9BlaoHPh2JBBj8wAiPf6Ysy2VXXrIOoao8Qi5M20i8DaxvhUKbBgVUspvI5gcr7Qdp5T0wx+3qFUzeLH6gEdbxHpjKUqJQzocPDrq8AmfwjkYnbnE49wtp1tIADH5xc3Np6zjsT7hUgheLVVPdBUzOudHxKwkbEi8GTMki2+GT0U70BqvdOlz42IBYC0rZoUfCTtHXGZ4S1akuqn9oapYnVTSSCYMhknSN5Xa04K4m6s6vVdUdjemiaRvcsDIBiJ07kY6202Z1RPOcRFKrV0lWLqt48JIAlgFO5AUc/XfEeCZ+k2aetXaRrIkEyRBS/xDSAbLbaZxLKZx8qSUKBQ4hFY3BB5lSSvvPkMV9p8+M6gqU6Y72iQVZWl6oiDTIHibmRzsLb4r1JbYex1SNW3ZvLtRZkr1WouoQ6YYaVBHwhZ38RnpOLKnZswrUc1UErpXS0Ku0EBdiNtiPEdrYxXAOMGmRUpN4FGwBAYySQ0QTce3nEY3uU49SzPgYBJJmXW/PwsjBgd9xM7xinCuCMn2KqqVabNrNTS4jVOtG56gdI+Lax6SIGMvT7cZKk60ahrHSxQyqELJv4mUHSZ2jbF/aPtDRo5qrl8vnHotqlg7FqctfSs2jn5ThNxnswmcXvHZRUi1andG/3DE1+lLjg0vGuJ9wddKhRzFIrBUKNceRAhhfbGYr8Y4TVeBlXpVheAzUmtyBU74yOXz2a4bW7mp4qdjpN1K/mU8sa7tJkFqUGzGXINSnpq0nFzC3K+2Fih2EZzMNQ7s0RncslRpZi5dfmxJnG04dxU1KQCuuaAEGfC8efInGO4ZxMcRyviYkxpqD8r9R5c8Zvs7n2yuah2KgSjfscNwQrPpVLKyvfZLXTq0iZpuxIncqQTGJ9mO0v23vkqoi5kXSCVDRvImxnf1wiTN1aOaOk6qeZINuTKN/SMZzMcOIzvfZZn7tWhoYy7k+JV6L19MPAVn0Su1UZle5qaQtPXmA51Ik7Aee+Bn44r0mYt3dBZJbZ6nWD+FT5b4xvFM82YrVaatpoUyHzLLs7CNNIHntGKuN1Ktavl8pI1PD1gBZEFwvsMP1fRZDg8VeojZgjSoU9zT5Io5+p64VZigy5OkpnvM1WTV6M0/RRizttmO7yuhLNWdadMD8owy4vT/7nh1I8nLH/AMKZH6nFJJByZ7jtWKHEag3eotFf9qAL+s4t7T04ydBfykD/ANmJjLa8nXESS9SqPOKpvg7i2W7/ACOpLwFqCPKzDCk7HRV2hp/aeFh1EsgV466LMPlgDsdXpZfMLUpsPs+aSGX8jj8JH83xD/D/ALSqKjZVz4WuhOxPNffE+1nZdaE16FkLSy/lJ6eU/LEP6NDvM5P7NUenoqPRrHVTFL4kqeR/CPPFNfjYXwVCV1EByLhoJ8ALAgsLT6cpnGlyWeDtlqaGXrAEegEk/LDriAy2VUORpEhRq1EHeYIkk7md8Sq7RVs+d5jgwrMlXKVNRpq/gZdLqWHMcz0ILSMZPi2Xp0ZFTL6XphQ2tyTUYiTPKMfdKPd1gtRUV1IJ1wQTBI5SdhpN55Ryxku33ZtXydQpl6YqyG8OomBvBm55yR7c8LQ7PjvEs4KlhRSko8ULsffBXZymYZ5MKCbdeQ98abh2SlDSemPCBBPnyjc40fYPsuHqeOnooU2lgfxMLgeg3M+WHkOux2exyVUV2NSnUKqTs24m5afoBt8yMv2XpppVe7ZgykF0LGxEndb3+cHGsAJ1WPkQDMDrfcfURbFZqhVkuLzdzG3mT05xGJexWY3P8IpZMVHUmO6IMtN7wT0IkL/bGPoVhrch1WCRc2GwidxJIvtYXvh9217RLXXulg+I6mA8OkSoAJAkm02jpOM3lsqxR9FNipBJcqLgGfCAQIEzJuY+V+qT2TkhpQ4oxVkYbgkLblFwff8AfHmb0PTdiCGVQysfCpaSsMbc4v5+eFhrqySloEHTY+ZtEk74vXPGmdKNckMLBVJWLSBtIHnvjN+FraNFJBPDuNqlJFrZcGoFAY/dSSOuslpjebzOOwK3GMytu8UxzO/lJMkn3x2I9De6/oZL6PX43WWoxeSGLKwIDLY3BC7TO4ix33w14lXyuYVXrZNXaNGpbGJsdch4sRBPvj3K8V7xoo5SoyCBKxrgbDxLcctJtB5YaVsllReqEBUfjRVddoFjHh6i3vjb/Rm6M8eD8Oo2q62ka9DuzRN4aeZE2FtpN8GcIyOTs+X00wBqYMh2U6dShZAIMEHVI3IxPiHB8mAToqVA3jL02L7kz4hshEefQE4F4R3KFXy9Co8iAKVdkqe6vpDz0uTzxdOibJf/AAxSZ3qCtWJPxRc252S9ueKM3wAZem9apXWpSpjUy1KN4mIJVv298Osq1eo7MKNWnTMhSFhkPIkC4m0iLcsBdrM4iUBSzElKn+YsMSoINyeSEg39JxKlIdIz75WnXQvTpZbNJzC/5kevX1wmp8LNGa3DarqUGp8rUm45wDvirNdjalP/ALjhlctAnSrDVHkRZvQ48yXbLU4TOUjTrLbvVEEf7l5j0wm30Uq7GWeo0+J5QNTgVVuo5o3ND/pOFHYLtBToBstmfu/ESrHYE2KN0wxzWX7kjOZbexqqnw1Em5A/MN8U9uOGUKj5TMIB99VRanRg0QT5xbBFhIPfgT0KpzGQKPTYTUohhB/2nYHCvtfSVkXNICJhaqndeUnzBtizjFBOH8Sy70hopVbOg+EfhNvcHDrtPkguXzgFw6F/cf8AGNtNEEcpn/8A5aKq3dEKA9CTGKuKVvsWUpU0vWcGDzBb4j63jAP+GVLXk3VpI78G+1gD+uLTW+1cV0kyKR+HppE/qcTegoccI4UlDLKHEBJq1P8AU24n0wo7FUXqVcznKhlqh0r5c/0gYZ9uc3oyxUb1Gj2Fzgnstl9GUpA2JJb53wOQUI+0NBq3E8nStopwTfn8W3sMPM9Bz+v/ANCifnVIH6DCrg/i4rVc7Uwf0CjB3EqyUzUeqWmrUmFEtpQAKABym+DIKPMk4XuWF0bXSaOuonFfBsyMtV+yv8FQlqLH4TO9M+fliOTqUa2paGbFNmgsjKA2ofi0PEH0wdmuFmuho5lRNitWna42YD8LT64QzD9reyDZesK9Ge5LSY3pnf5Tjedn82uay0uATBWoORIHP9cVcEzbMamUzMNUpjflUpmwb15Hzwm4JUXIZjNZdp7t4qUerctI6nliZMaLq+cPDqIrM2vMkaKS8gJsoHQDG1z9Cs5oM2XVoAL03YFBrHiOjTBPv+hxleFcA7zMrmM0e8rSClJfgpAXEkwJ/fGxTMVhC1KFQAywC0ixAnYstRzfxQR+aIGEBZlCE1RTFEG690fCy7nwAaQZsRu30xaSzFWBZ4uArLoIJjUQWBncW9OUYhneH0M0FFUMFBJAps1P4gB4gACCLXK22EYT0+Erl64pUa1ehK6zTZjU1z4bF6ga0flIG+FodDuvkmN0KI5Bg6QWQkRYkGAPXFFVc5Smo9emUUeL7pgwWLyKbHUxbnflbBhJIAOsz0qtIjn8QImOXPEqasVKvTsIEliwb1b4if8Acel5wWFCTivGcvoYd41Ro1aGqvTMHclW3MXAjlOMbX4hRcwtOmVI0hSoqW6S+5HlESLY+jcKyL0tQYtUklhUZFEBokSIt5mPecBtmq9RvumypVRLo7ajDAlP8tQog3sSLb4uM6FQh4VwihmaYimKREqe6CKBGzFWBInaw3GLavZOTbvdBnx9+pIJFjBpmR6AYYcDFWiKj5h8mHLsxqU2iQRBJCqoY65gnyvzw1pcVJUMppQwMDWpYgH4gwaCLbAc98L2PoMTH1ezWVpMA9POVQYlkXwKOZJVQSJHLlBw/odlspTPhp1DsQSxMX8yRN/aIMHB2WZ1ep3tRqis2pFIRdA+GAdUsu295nrbNZ5OJPXfuF0Uj4dD5kB7CDEbA7ib33w35JPsWKQ1q9kMuWJ0VBfbWP3x2MrmM/nEYq9Nyw3/AO4X259MeYeUvoUhln+MVGeoVqspcbBjpHhAiPbALkM2osWBW+rr679bYBzXZWuR3lFxmY/LIaIgwJuojrPQYCyvBc/TR3UVkh4K1EXuxIFviBBk8vfDxfTC0arId5SbwtMz4W+Eqt/h26XF8B5PNUmYBAov8FMACSbElb7byY8hhZSyOfdCO8osxB8IZQ8bWBYLMX3O2DuG9m8ytNi5bwsAygIx0zsdD2m9/piZZJDVGkp8IRAH72rrY+NxUaW/KQNA1b+REDlhZx/jIoaaSLVrpRWajTqcBjvBJlZmRNsGNxOpS1vXSpTWmnhJIAfw9FMQPPpjFdkuJmrmqtQ1xRNQ6VDARUi+m/TEqwoZ5bJUsyO/yFcUqpuQlgx6PT6+YwJxN+800+I0QGmFr09vfmPfHnG+yqFy4D5OtuXpyaJ85F1vgX7RxKgv3iU85Si5UhjHqL/TAxplWWzVTh1YAA1srUmNIn1IHI9RscMO19SmeH0q9MeBalOonkJ28sOOAZmlUpq9LwK0zTbdGBgjy6YqPCteXzuV2Elqf/mNYA9GBwJgwD/FKiHylOuu6sjA+Tf3w6zBFbKF/wD1MuT/AO3C5EOY4QFa5NAj/wAk/eRgzse2vIZYdabL8pGKTJFX+FJ/7MiP/qn9Bhb2Lp//ADTNtM6dYn1b+2HP+GdLTlCNvvnHytgPsTk9Oaz7Hk+n5kn98HQFH+I+Zb/t6YO5PL0H741+XeFRfygD5DGS7dKPtWSUixbf3GNMQZa38jE2V0Z/svXZ2zlbrV0r7YIzDMWLa9EDxVD+BecT+InbEOxuXIy9RCIZaz6h6m30wyemFlyuvQQVTkzGyg+5nFJ7sTOouXQass1VAP8ANr6EJ84ifoMe5PiChhT0lJ2GrUvscVVFZmIc9/WHxlvDl6PlHMj54GqUgCKinUFPxmwP+xB+Hzxo1aJsfZrK+OnXiDTBDHnpbcfO+BuJjLsyVQoq1EUw4NkU7knYfriR40Z0U1LEDxuQQiA+Z+JvIYR5zMhx3ZAWn+FRafM9ZOMsmVRuaL06dHLu4Yd6CwKjwiPzEkAW+uLafGMrUB011tBALETBt4WOm5iTMYA7P8Sp5vL/AGSotNqtPxUQ/wALRymDBjAuVyyEymRpOB4WWlVVakyZDIQvsCP1wUA9GTdm10taDckd2dW1jpvovNjI0jFL50U1Uu4hDc09jqgRLQTNjqvOAMvkqFAh1ydfLE3Ld5qUATHhR2Cm4m3lhvXzqMdFSCCJCgg89ysa9za2JaGZnNcUy66CM7mXGtvDRcbt+cv4tIk9I5C1mxomqUrCvmzR0khJpXEgMG1KrFTbxBttt8QzgyaOKtR6MrYIqSTe+pRO4/MOXliFDL0aZBRaulhqBVm03mfCPAQNtjbfpgbSWw5KKnEaDIRQr1lpse6LAMRT2IDmWAB/PBBEi0Xu4T2e7h0KGG0lSe91K4ixGlVMdL7gYYDN0qZUrROwnTTgxBMyiCSPU3PyNoZqm9wXWfwlLCTzIFvWcK10Mqq0dClqjlV6vphQ3huxAmZ5+XPASqzVJWrSZBEEBSzGCRfl6RcdYwRxQBgKbjWhQrt0giYbUfecLH7PBKhbL0ymo28VXSbXMhjp/wDECcUhDBsm6qFZEqKZLFngExyEkEzykfPFhrwtySBsFF9IGwAM84wj4fxKqtRlXLGpJ+8FMOqsR+LS0iSB8XhJtOOpcUU1HBdDLHutb/CRYBvAGAnlqkRvh4MV0EN2mIJAo1yAYBFBjP0x7gynxRtImsEMCVBLAGOTA3HnjsTX4O0ZCkupVCBqakzKvMN1KkT9cMM1wnNNSUNXHdFwxaGcjeJAHhmTbF3aig6UWGpmSBqAIBXVcOvUTuu9sI+H8dqrTbTqgH7xRBJ02JAa3mQcGbRWKaG+e4eiKtM92aguXGplYEj45tq+KQOR2xLhodPEUVFdTqamhWRMiSWBgG407Ri1O0OWZVqs7qVEktTB2tcAQbWnGC7W9s+9lKOqCYkiGafLFKTZFHv+IHac1PuleVW0829TucOOFcFpDh6U666x/mVdPx0y91YRfbljM8A7L1Kru1RkWvRYH7NUkM4ENv0I53xt85UqFqWdy694rLprUtmZOg5a0M288UloG60DUMlnKCA5TNJmaLfCle8joH/a2POD53XXehVyy5WuF1DQfC464sqKh1V8k3eBiDWy0wGPPwm6VPlJwWBSqijWUkGmZWfiAIhqZ5/PpiW0gQn7X0S1IilYvV1uRb4QB9SMOeyfExWp6j8Y8DzvK/tgXPVdRgCBywLQRqba6fxcxyPkcZ3RdWh5wnLCkalH8Icuv+2rJI9jOKuzNAU6fc86FR19VY6l+hHywTlcx3sMAVccjz6jFjZbTUNQfiADD02Pryw8iKFXY8d39pon4qeYZo/0v4lPpB+mK8gwo8QzFJtswBUpnqVEMvr/AFwyq5Eit36CSV0VB+YC4PqP3x5xLIJmUADBXQ6kfZkYbH+2DIdCvt1wd6tJKtITVoNrA5kbkfT6YccLrpmKS1aZkEeIc1PMEdRi/ItWAArUjqG707q3nG4wszdPKrUc0atWlW3daClifNkgrPrichpE8zwupSqPWy4DFwO8pkxqjmDybHmS4hTeWcdyVMlavhgj1sfUYM4LUzNUalqU+7OzOg7yfNFIA9DiVbL6XH2h6FZlkqWUkje+mdIt0wk23obSXItWjTrqTSJqqh2IK0gT4i5t48A180WK3+9Nqdo1Ru+n8NNRtjSHipOgo0nSSRSIIEWjQ8EeemfLCTi2WSuSykI76dTaSpKKPhAJmJkWN8dMbrZn2U8EzX3oy7AsHsDqBLN+YDkPXFnGuzlM16bs4DII0yJ/XClKlVWWqq6WpH8RVFHSfKNhc43Wbyi5nKpnqMU8wwh4GpWZeR1C08jtiZrdoadaMmgFGuKjU5dCCpkqPXzxueMZulVGWrVR3b1QwkEQWAtLDxDpbrhKazA01roRW7lizQoAlSYlfiYdfPDLg89zl0ZC63fvBHgDSFtMmYwr0DWwXiGW7wIWclGGoLVkqA0TeJmYMTPywLTyjUXQjOsmvwAqoZJkxIBnSercxvgmlkaXeRSq1aTVDqIkgEzYkXAJE+EmYwwrZynTUMzEgMFsPEAfhbSWJgm22EnQC/O5cUwlSvmqZZhpIgBKt5JNNQQGgDxCfXHlZtSKKXchome9KqvOOZWRPlucGcSOWNAmtVDI1UoZRX8WxGllJUeGORwNnsgtVQFqUkUKDCUj3hAOkAAEKokgbcj1wJ7H0L6rcQpVkqOQQSpGkh0IaQAQoANwTvaQcPlp041prUR41WsQCG5hb8r6QenPC6nwiqiIn2h01BjAMBrkDUHEkjfwmMV1+Eayr1qlZZpl3ajTQ0yyg+KwmTBNyRPScW2nomjP/wDUFpkpQZwhABJMGFNh4YC7bDnviP8A1gAk63BF51Nz9TthkOzmVWgGRcz/AJfeFqsL+IykCDJAJ9sG8MydBaYBy2XnSGE+MktMA7s20nkBglXTGn+CtOOs9MTUJNNg9N5JZWuAvOQwJG2J1FHePUNN8wtUBk0AgAmNQY7651HykWOH+QphdWmilJ6h2UKsGw0h6ZBKTJFvfC7NtnBWZVy7VKfKCukTYyVIIM2uDviN/StfCVPPMBAyTgDYNli5Hlq1CY6xjsL6GfzyqAKDR5m/pcTbbHYMRAWX4hRqI6PqIPO8jpvjPcWy1ZFLRrpC2sEBoItqBN/WMdjsT2ax4MvX4k4QqjELEb3ONbT4GMrli1ailalVVS1em5FSmLNZWHI9N8djsaR5M5j/ACOWZnANUVK9NRVy1Zxd6bCClSPl8sX06696wplsvWN6lI+Kkx/Nbaeog47HYXkdLRMQruahbvNFNXFi28j2v88SXLgsRz547HY58maUW/ZBsRgjLcPWWsfCms7bDHY7DQhHm+J13BFCiq09tbEaiJgmxt+uLeHPmaJK1qm+ywGheu+59cdjsbxiqJZfneNimw0uHBN2FMrHSRqMj3x4vFle7ZhRPL7PP1Jx2Owp+NchFleVo5epUitVrVixhYLIkHkUUgYccKyL0EYZRVemHICMdLA8xq5i9pOOx2EvGglJluTorUVnbKpTqqCzEwdQ6DSeY6xEYWDKZOq2tTWpsVGtFPhG4kAi4vMagcdjsWkkyWxlkezdBXWSzVNIi5ABYSCJkg74C7TUKFDQ+l3dmhe8JYDRcz4rgnkRjsdhx2wBeM0kzKrXy606YUgOukwjGxYDZvLmMH9j67GhWUqXogySxvJ/FYzM/LHY7CfaAWcZ4jUNc0JPhAQ6oYkHcBt9J6YaHOZqkx1ju6WnSt1JAWQIib3PTHY7ExGxlkkDAaXGnVOk0wTqAu2qLG/LfEKvBkZyaiUnlgYKC2kWmx1b47HYT5BcA68KpKC6UlRzUDuymBrM+KIF4Y7QMU5vhz6RHeKhaXdKihiJMCdOqARtJx5jsJMotXKmingzFXuzuKkORIFgSJja4x2hzU1pmvwkAGnAadwwA6GxnHY7BbEXdyzanrbsmg92xIIYk/CwA52PLFee4dQqooiAttWlSd77i1gSYx2OwDI/9Kg6aVWmlpKilKlG1AAyQYufPzx5meHVlMpU+8B/EAVMkkQJtA8+m+PcdgsC7KVM6qKC6ggAGJ+e533x5jsdh2Kj/9k="/>
          <p:cNvSpPr>
            <a:spLocks noChangeAspect="1" noChangeArrowheads="1"/>
          </p:cNvSpPr>
          <p:nvPr/>
        </p:nvSpPr>
        <p:spPr bwMode="auto">
          <a:xfrm>
            <a:off x="320675" y="-301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92168" name="Picture 12" descr="Lion Female Hunting Zebra Royalty Free Stock Photo - Image: 112473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5229225"/>
            <a:ext cx="253206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y-GB" altLang="en-US" smtClean="0"/>
              <a:t>Predators and their prey</a:t>
            </a:r>
            <a:endParaRPr lang="en-GB" altLang="en-US" smtClean="0"/>
          </a:p>
        </p:txBody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>
          <a:xfrm>
            <a:off x="685800" y="1916113"/>
            <a:ext cx="7772400" cy="4114800"/>
          </a:xfrm>
        </p:spPr>
        <p:txBody>
          <a:bodyPr/>
          <a:lstStyle/>
          <a:p>
            <a:pPr eaLnBrk="1" hangingPunct="1"/>
            <a:r>
              <a:rPr lang="en-GB" altLang="en-US" smtClean="0"/>
              <a:t>Most predator and prey populations do </a:t>
            </a:r>
            <a:r>
              <a:rPr lang="en-GB" altLang="en-US" b="1" smtClean="0"/>
              <a:t>not</a:t>
            </a:r>
            <a:r>
              <a:rPr lang="en-GB" altLang="en-US" smtClean="0"/>
              <a:t> show such fluctuations in the wild</a:t>
            </a:r>
          </a:p>
          <a:p>
            <a:pPr eaLnBrk="1" hangingPunct="1"/>
            <a:r>
              <a:rPr lang="en-GB" altLang="en-US" smtClean="0"/>
              <a:t>In the lab populations many populations do show strong fluctuations and are difficult to keep alive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Spatial interactions </a:t>
            </a:r>
          </a:p>
        </p:txBody>
      </p:sp>
      <p:sp>
        <p:nvSpPr>
          <p:cNvPr id="952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2800" smtClean="0"/>
              <a:t>Why the discrepancy?</a:t>
            </a:r>
          </a:p>
          <a:p>
            <a:pPr eaLnBrk="1" hangingPunct="1"/>
            <a:r>
              <a:rPr lang="en-GB" altLang="en-US" sz="2800" smtClean="0"/>
              <a:t>Nicholson and Bailey (1934) conjectured, after observing that populations do not persist in their model that populations can locally go extinct, but that other ones will start elsewhere</a:t>
            </a:r>
          </a:p>
          <a:p>
            <a:pPr eaLnBrk="1" hangingPunct="1"/>
            <a:r>
              <a:rPr lang="en-GB" altLang="en-US" sz="2800" smtClean="0"/>
              <a:t>Can spatial interactions lead to persistence?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pSp>
        <p:nvGrpSpPr>
          <p:cNvPr id="10244" name="Group 4"/>
          <p:cNvGrpSpPr>
            <a:grpSpLocks/>
          </p:cNvGrpSpPr>
          <p:nvPr/>
        </p:nvGrpSpPr>
        <p:grpSpPr bwMode="auto">
          <a:xfrm>
            <a:off x="539750" y="333375"/>
            <a:ext cx="8135938" cy="5613400"/>
            <a:chOff x="431" y="784"/>
            <a:chExt cx="5125" cy="3536"/>
          </a:xfrm>
        </p:grpSpPr>
        <p:graphicFrame>
          <p:nvGraphicFramePr>
            <p:cNvPr id="10246" name="Object 5"/>
            <p:cNvGraphicFramePr>
              <a:graphicFrameLocks noChangeAspect="1"/>
            </p:cNvGraphicFramePr>
            <p:nvPr/>
          </p:nvGraphicFramePr>
          <p:xfrm>
            <a:off x="431" y="784"/>
            <a:ext cx="5125" cy="3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1" name="Chart" r:id="rId3" imgW="3686251" imgH="2543251" progId="Excel.Chart.8">
                    <p:embed/>
                  </p:oleObj>
                </mc:Choice>
                <mc:Fallback>
                  <p:oleObj name="Chart" r:id="rId3" imgW="3686251" imgH="2543251" progId="Excel.Chart.8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784"/>
                          <a:ext cx="5125" cy="3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7" name="Rectangle 6"/>
            <p:cNvSpPr>
              <a:spLocks noChangeArrowheads="1"/>
            </p:cNvSpPr>
            <p:nvPr/>
          </p:nvSpPr>
          <p:spPr bwMode="auto">
            <a:xfrm>
              <a:off x="4286" y="2115"/>
              <a:ext cx="1134" cy="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0245" name="AutoShape 8" descr="data:image/jpeg;base64,/9j/4AAQSkZJRgABAQAAAQABAAD/2wCEAAkGBxQTEhUUExQWFhUXGBwaGRcYGBoaIBwfHhkcHBkcHh0cHCggHBwlHB8cITIhJSkrLi8uGB8zODMsNygtLisBCgoKDg0OGxAQGywkICY0LCwsLywsLywsLCwsLCwsLCwsLCwsLCwsLCwsLCwsLCwsLCwsLCwsLCwsLCwsLCwsLP/AABEIALcBEwMBIgACEQEDEQH/xAAbAAACAwEBAQAAAAAAAAAAAAAEBQIDBgABB//EAEMQAAEDAgQDBgMGBAUDAwUAAAECAxEAIQQSMUEFUWEGEyJxgZEyocEjQlKx0fAUM2LhB3KSsvFDgqIVFjQkU2Ojw//EABkBAAMBAQEAAAAAAAAAAAAAAAECAwQABf/EACoRAAICAgIABgIBBQEAAAAAAAABAhEDIRIxBBMiMkFRYYFCFHGR4fAF/9oADAMBAAIRAxEAPwCntV2KXg0ocZWp1MeNJHiTAuoRqn0t1pWworCXEyLwfPY0Pwz/ABGxSI70JeA3+E6c0iD/AKaV8Axy1IKc158Q21sa2uUdUZYxfybDiInIvciCefI1WtIIoJjGqjIu6T00604wLAspdhmSnXdSgkfM110PQz7KdylpWdSVEzYkeFKTEX6zWD4yyh3iTjDWUNOJA8UiCQM2Qi5T001pz2z4WltFhorEpM3t3yin5EVkOyqlKxGGzEnKsJHQcvK5qnlK7Ict2G4TgT6FKbQ3nBuIUkE+UwJi0GNKZ8IaSHQ24S2ufhcBQr0J19CRT/iLags5PisQLfWpkMvLSMWxn7tRyhRISRpJBIBB5X6aUsW4qh5Qt2F9icCVHGAjOE4xJSCdDDcqG2YiBeNLamdMpwpYeKlKnuTAXE/y3zqbq9yKyHZ/BnDqdVhMV3aXHAtDS287MWIC4PeCLQpJ0iZprxvtG63hHU4nCkS0pKXmCHmiS24lObRTZk/eFo1oN2mhaHOCASxhUlQEMsgTaf8A4410206185/xbwoBw/hCVKb8RiJgNR7Sfevo3A3msTh2FNOoXlbQFCQrKQW5BvmSZSdeVfPf8VWcjuERYSkQJnVSBYenIV1+igrsExHZ1aCpCgG3UXyjRUCT0Ct+syOiFDAKETlBgQdVH98r19m7d8PK0KcSPEgKNt4CiL8xqPWvjWHbJSADEEfCLzaOdPOVpMpiWwvhmOCBkcSYBJzgf1HUba0Gzdx1STbK5BF9bDz1q15rpeCZUdp5V7g2YU6oRZlVhrdaLxy1qGRvjRXGlyQEo+GJjr909ehmuVpBmPn1g/eE1Ypu0g2OpH1H1qJUABIt+HbcWO1ZGaytQE3+H2BIG34TUiiLfnt1PXTxCvJ+03nYWnfXZQq5TcRJ8OxB16A7HoaBxZdKFqJEQkEbiXEX9t+lSVhpSCOpFSCfCR/W2P8AzJiNtKgtstjMkZhKvByF7p69K2YfaYs79YFiZCQToRceZH0oJbWWByP5KH0VTTHpCmkqSqQANPLl7UK8R8tvL+woyFiQdw8pNJ3G5B6CtMU+AKPr7UmW18R86yPs3LaQx4K2Qyn1/wBxq1wwDzr3ArOQAJHmfXSr3MEsx4h5Af3q6M8gNIoxBEETtVS8BzJ9/wBKsw2ERe1MlsST0fVv8OuIsYHhjrz6whBfWq+qjkQAEjVSjGgr4/xzipxeLcfUMverkJH3RokecRPMzV3G2pdHRI+ev09qpZa8SfMUOFSbBy9JetQTc/ChQJ8sqSfrSzto2j+KeWDKlOqsYiBb6UyUmVOD/L9RSXtGjvMVyzCT/qVTSehIr1Czvzsm1e01SgARGldQt/Z2voau8KUQVIIUmdTIOsaih04dxpeYA2nr56ba0yS6tABTBSNcpnzIGWCPUetMMPxFKkmEkzyzJPkB+hqJoolg3AtIKd6o4pxrIW20wpTbrbikyNEKCgk+oFH4F5pLyM6VBJVcJ97iJv770LxjhrAdUYUEqWYlJ3MgXAOnWqOeheIdx3tC1i0kAd2tRWcqzEFRGitDp0pB2e4Y43iGM4iHEmZBGsWg3q5XCEzDSwqdMpnbZKtPehU4NxD7BgpAebmxT98bXBqkfEvpojLw/wAo2naXAurWgskggK0MG8D3iatwnEnVYosLaT3aQPGdSYnPe0b9I51oE4d1sFYIukg84OsGlzCVeK6AShaU3uqZMG3OhfyjRBpqpV+AFDmGegNqKFqLiEG98sJJTqIiCPS1Mn2nUJII7xKwoLGgKSkiAnkfhIvqTWZ4bwY4d5lwpNkrKr77AA30Gw5Uy7F43u28T3pUFlsujP8AiJN0g7THrSedXZbL4ONN43a/20MsRhsMpQDjYbWlICXWiWVi4gZ02VERChzrMdueEPl5lzO5im0BICikBYBXBQoo3j79telPm+MtlpS30pWkOhrOkZQoEzmE6RBn/LRmDfYWkFpR+0TmCVSDdSideoPoOVPzjJGaWCcNtDHG9q8OWHGnc+HdDa4bxAKSfs1gZVnwua6gk18sbbICQc+1h4dudvzr6txbimHGAWysZ1JYXbu1KAVlVEmIBuDWKPAUKbSUkpICTBJUJjkdPQiqcW0ShJRYkQ0LmEgxMkzudqrwaP5xF/sgLWP85v6VYki4MaCYEkzp1qeBAUl/L4vAjeDHfJn8qlkfpKw9y/76AHkSkbgDayoi0jeqFI6Seg/NPlRzlwJuBoFWMaWO9UwfW8bEeu9ZUzU0AoTeN+e28R+E1e4bjW+x/cKEetSbIVOhA3FlX/OvVtXvpaYGnKRqL8q5nIm+5lbKtgtH5LPntoai28VJ5yFkR613EfAySLnvEddEOb7251Uy94UnTMlVbMPtMWf3kix4UW+4meRtvQ+IY1jlcbix+XWm+DaBbPiiAmhClKgTMQTf1j8qMlQikQSn7O3T8qXpR4V66GmLUhsigHv5azWN+43x9qGfDkSmfar0zIETFT4Q1DQ6QPlRDjR10q6dGerFjgvGlWYYRRCWa9UiPlTRexZLQu4yv7Y22FV4RBUtO161fBuyicYXXHHC0huM7pICUjKDedTrvWWwyilyxBAUYN7gTB6SKN3IWvSQAUXVpGpke1/pSbjQUcQMhiUgT7mnODdJxC7QMyvzIoRxv7VSiLi3oNKD2hemChki0z1NdRxrq4BplcKZV90BRvKJQfdMHf5VSvgeb4XFpJ0mFR7ifnTFHhhXKxP70qZXKZTOtv8AV+n5ilaRZCRTGLaGU5HkHzA53ABj0tRz3EMyB3iFBHMQvKQZB8MnX1pu2Li8Rp6bVFWBSTYFJm6km/O/O/Ola+hkxRh3GwUgLbJH4hlIn+k7SBeruJODM0sqFnW8wPwpAWkkz0E770Y5hCNkrHKEx6pV4fUEGh0s4WQlSO7V/wDjK0f/AK9YnodKWhrNd/GuGQhSFtm3hIJA8xbnTLG4rCdxlLakqAjMZ9SSLf8ANYM8BQZU0u43gSP+5ooUOd6tnFtf9QqHIqS55WWEn/zprFodAKspta9YIQQ4mAm0g3Hsbm9qpdyuAtutoX4I8ByKhRBSMio5k9CKBTxVxKpdwyDEjMkKRqII0Um4J+/V7PFWFiM7gMRkdQHU6aSkqjzKqa0wJyi7RDiXD2CkNKcyAud4UugpBKkEEgm03JibRWg4XwwJaa7whTraMubpf9TQmGdQrP3YQ8jKYQlea4AgQpRSJOYT5UaOIImFBTZ/qTA2EZtNSB78q5RS2h5ZpyjxkxtxF9I4ZiRIkMOiJ3yH9ayqG/s/+36Uq7R8BUvEurQdQmQDH3QIN/lBoVnGYpuyvEIIhST8iL/KnhlUeyDxsBwAJWZ0AFwkm8m3751NkAtPi0fZ20/6hOvpVjOLyjKoKRYDSf8AiiOA4cutYhQKYSAozpCCSRIHI/KkyP06KQ9wucahI3EWBv8AOhO7OhMDmbjW3UUyLyY/DOgm1CtQ4YTEZspVcCenOsq+zW/pAIahUx9RE3vVrqII9I6+Sh9aM4pwdzDKAJSpLgJSpNuUg9dKDTINtelvORoabsWmtMmGlrU2ltKlrU8ISEyVQ2qbDXf2o/D9mXVtqUUwW2nVEaEZSJmRr0PvTf8Awwj/ANRZkAGXSNr9zGnOCfevp3aZKQ1iFgQTg3ySN4SPnWvFkUVVGHNC5NnxvgzSxw3EZkj+ag3+IAhMHnBpO0iwtzPzr6nxjF4DJdbapW0mEKBVl7oSRlvAr5eViIE6fUkfKhzc1dUHio6sipXgH72pfibNE7W/OiwfDGltT/YE1RjG1BAsIJSBBmfEAIO9Zf5Gz+P6NBweA0dTBGgJHwjeKmok7K9oplwlmGgNrH/xFTUi5nlaqvsiuhK22dI+dc4yrptTb+H0iqcU1Ejy+lPDsWfQo4mw0ls91inFrcUlT2GyLSlGVPgVPwqjnP3hS1tPiHr+VFKxTzTzpaKIV4VBSAqQQARravcFhvGJPP8AKnS2T+Br26xbBxjq2MpQlLKVKTEFYjMQd9hPNJrNFu5Ol6ueYPdqiLrT+ZqDy4UYEgmdaEY0qBJgzybmvKIGInVB9q8p6EH3/qI+FQPTfcfSmRcypQkQdDY7TSBwzB6VFWbmbf3j1vUWaEjVJeSCDI/f0ohK7ZjYG+vp+zWQg/p9KZN49yNQYsPCLULDQ+/jACEkhJPMb71HHNNqLaVAKKj94A2AGh/e9Z5taje+o9SNDHnUnFE+I6j0iOXrNdZ1Dhzg7YUe7UpGsAKzAXAJhUxE6Ag1zreLRYFDoGypSfnP50FhMWpBEQJHTffqdPajV8YIiBrE6afn6k0Di0caU3bEMONaeIDMn3FvnRjeIwz0QW1z+IJn5/Sl2F4uBMiSflvYT+4r3iDTK8qloSSZGZMDbci9prgjLF9nmj4oUn8Kgry0zSBXJwTzX8vEmN0uDNI8zPyFJlIaCsrT+IR5KsD6i9XOd6lAKMS4Z1lKD+ab3ogGnfvk5ygKkXLZBFrSASkzHn5UIviChmC1lBgQFoKRPIyIIPQ0Ngsa7H/yEAyZCmh0g+EjWix/FhSj3rEbktqH/wDSuo6yIUlxBBRJnQCx8rkE0sw/CNSjO3qkgKKQQdZBIkGdDTdXDwsFSy1YXKG8p63masRwVREd84IP9KvzGafWu42dyoz+I4F3ZSSpKk3038v1pCt/I/3arJCriYIB09Y3rT8axaWXEoUUrUnxSAQUi8ZiSrXoRWO4m0e9UpxJIKgMw2EWgTJi1t4tM1ywya0Vx54xfqNHxdCQkp8ZCVJyZllVlJlWtviG21qBbBBt6+1M3uCFjIh4BaXE521d4SDEWAIsq/zqjHcESlQLZWm0xqNNL/rSeW0NPLFvQ3/w1wyHMe2FpSoAPGCJEhCBMHTWtz2q4WljAYtTby4GDdSlCzmACk2ynUXtBJ2r5fwPFYrAYpLraW3SEEZSo3CokwLg2F76Vd2k7Wu4hoofQpBLJbt8JMj9N6tBfmjHke3oux3D22yoIStOVUQoT/0dlCx53ikGAM5SRsJHrT/iLivibdGqrA6w0nre0iky7NtkWJbSZ63q83bJQ0gRaJzbTVfD28y221LCErdaBUoiE/aJ8V7W51MKsb3ofMNeqf8AcKwLs3vo3WDxKAgGCbRIHQb+dJsR2iAxIZKDBFldb+mo1qDeIWUZQbCLcqWP4VKsWwla0oGRwlajATyJuNyIvcxNqpdsm9I0qeIKTmlogWjMR670JiccFSY3E6WFp3rzFPFwHKcwOhH5g8qpaTlQU7kmnh2LPoAfSSpagd7aVPDo8Yufep8SZyrA08KZ9q9wY8XofpVa2R+CjCkBKpEkqTlMnwkGSetgR60KygBtJVYwJmjWLJkX8V/9Jpb2nTGFgHUpH79qHSs7t0LXu0KAogIJAMTa9dSEN11R5y+y3lI3ajtz+VTd25f8VVHI1LYTrXMYJ2q5u/1oRpelXZtIHQ3oHBDZAOtzPtUx+dDtpvO+k/v92q1S4I38jNccEFzQRAj2r1xNuUVUFzIi351Iviw5nly/5oHEECFC/vRmWY2oRJGcev5UUlVjXBIgXkaipJTF9elRk2qSXteZ+lcAHdaOo9asd4uqFBUeOOe3Ko59fnblSl8/aX0iuCM2MSoggKMHXXam+D4wsFAUfCkRbU2i/Os5w9XiMaa0ydN7etPERmaexilvOvi8uAkHdJUUwfLw+1XYTGozd24DGVSYiTEjKLfhuJ5VVg2QHHmjoSpJjYG49pHtQa3f/qJUcqohWouBCo8/mDWyPRCRsXsZ3uDbbWSVNrlKjqUqSQoe+U0x4ahDzCFxCog5SpN0kpNha5HKsxhVSAN5GvW31qTfa1vDqDDzRygznBNpN7bwZpMiSVhTs1q8ARCgqY3UAfmIqpXC1gWCVBRJ23nZXXrS7Hds2AiEJdgwc0DSx0Kp/wCKN4XjT9mZJQYN+WtRVMbaAnuDpBJKSi1gARt5Ea0BjeFqyHI6LJkJVcb2BGkeW9fSVPtBoysA6xIm+kUj4mhlSTJST6TSqw6MLgeELUSCR1/IxyHWm+G4I0gkLQlwCCUhbiDzEKCiBf8ApPlRmBASVZSCCee2n786WYDFLU+4lSAAJjXY2rlBIZzbL3uHgAuMZigGFpcgqQTpJEBSTsRSHiPD1nENSQcwIKdssgkda1uCxqG1uBcgONFNjuNJ56mlqgO9SuNEnTrH6UHFIKbZa0wbCCEjQflQbSsy4Ak54HuBHvThuSJ9p+tI+D3dbjdwf76MOwT6Lu0Lp74hUBQAEek0FgcVqJE5TafKrO2bGfGAgEw4kKMbZQag00kPJsAJF4HMTVm/US+CvCNwCeU/7TU8ZwtOJT3a32mBBXndWEDwpJyi11Hl58qPwOUtPkahNhEdKznakKKWko+JS+nI87VNv0sZL1IySV2rq0qkMKu66G3LZkNNEpSYixvJ53iZrqj6fs0VL6D4gjlUlr9KqmvUkfpXChKFVYg0OFbc9asQL79L2rghzCxN/wAp21/fOpwAZEa8tfnQyZKhH7tRBN7XOkz8+Q8q4BPPy151KPfShwY33qRcE9a4JBPxjeKNRf3pewq95tRarp13AilbpNjQjyko/YUGlD7p9jXndK/CaTPOKzGArkIA5c6LYdIRex5X89yb1CHiG5JUehm8BGEHLl0SWq5PI0nxOJGY0yYeCXWt5WkGRqCQDWheT4jDaMs2AbAPqTRy5/LfRHw3hHmi2nRk+HuyobCnFiRel/a45X0kJy5kCwgXBI29KjgcaN9q04pcoqRkz43jm4fQnceyY5YJsSP/ACSPqKbcXaQpKVgDMDBjUiLedwBQLeFQ7xABwZgWyQJIuEki6TO1OuM9y3kT4kFybEKVe2nW9XhniprG+2I/DSeJ5VVL/ItwiyJnaTQfbPD/AMtcQYKT7/rPvRTDoTZWsxB/fKiO3Lf2ACY8Lmlh4YJ+lHNnUGo/YMXh3OEpp+0zjaJbR/lH5Ct5wl+MO1/kFZLh/CXFuJw4gryiSDYCATJMC2lbbgvAO6zha0PJR4ZMm8SUgWAjnWWE0uh5wfTPXuIAaXtSfHL06xRzPZ5Sm1OpUoSTCQqYAURooEnbcUrx4W2cridI8QmD6G4+dWk21ZJUnRPA8UbZClOqKUWuBmg9RrB5jTkaYL4s2AVZV6T8Cv0rKcYIVhlDc5I/1CtM87lYxJH/ANpQt/lpbfwHXYvxD/eeM6bD5yTRKXFHQwDt61nmXPAJtsL8v2KNHFUoAAC3FbpSM23sKnK/kaMotaY6x2K+zyiBbX+9AcJspvzBn1pVhMat1ta1gJvCU3sBr87U04cqAgnkD8qfG/UdkXpGeJDXeOkrOaTIneABt5UnWqVx0+tCvYz7VZ5qNesKKlnKCTYR1MxTudsTjSG3C1hJeKjYZR7mg8WypOHefdyLUwQpAOhK1BKICTomQb8qsd4HiksPFbKhKkmJSSYJMAJJNZzjvElBnuZWCspzJtlIT8J0nX8jypG3+hkl+zOqdJMkya6og11SKWbNJvM1IqFvOiuK8MSG87eYCQFtmCU9ScxsfXz0FBowjuUKyKyzrFqawUy0qq1ldhUGsC+uMjLhzfCcivFH4bX9KvVw95BUlTSgQMxBiwMxN+ddZ1FjUqMCT5CauRh1gXEeZCf9xFBshaHUhYymdCRe23OByoriKQSlVgYImJMRI0vY3iajPK4ukbvDeEjlg5NkzhzBJWgRtJPp4QavxHDi22pZWDAmAPrr8qHw6Qo/ftMK8hH3puZJmmWGWCpKF+JKlJCgq8yY5GPID0NT852a/wCgxqLZn2MTmICQVTsBJpm1gntQysjkB9K3eE4clwKSyYWiR3cQFATcH7pIvBjWsTw7tKp9TjCSlD4Uru8x8ChPhEhWpEeKry6pnm4lUlJPYO3w51wrPiQpMeFSSDvsd/1ojEcKe7sEJWqJkFJSrziI9jRvC8W+QsPq+0THgykFPiIJk6jytU0cceS6ppQzSApsiMygdQEyMxTBka2m1qz4+MZtV/Y9LOsk8SfLT7/z2ZRnCvuupAadtFwhZAg84rTM4119xxHcOIU0CoJvmXyhGUKvsQL1N/tA+VS0hSLeJBDgUSDBKYAJHnOoqhGNxheC+7UnNYKJEmB8OZegPMxVJxjk0zNh8zC7jLTFvcvYl5HfNNt9yIU1iHVtKIJBm6QdtY3rVYjgHDiLKLKlFICkLzjxWAgyDfcUc0hb4Pf9086hOZTLiW3Cm2lotN78551ieJ8UebcH8PgEsqWPhYUpYXE38KinaYFxzq0KiqXRkycpy5S2y3H9lMThcQ2+gB5KQYiUgjKrci1ifar8R2ffxykArbbCDIzKJWrMBICYEQbTO1LWv8SuJIVkU02qVABtbSgZmABlIVPvrWue7U4bFMoOIabZdJBSttQUFbEWAUOdwQMutLOr5/KGxzlx8q9N/Im432Ld7tAddQxBjPKrjbMIAiYvO/WruJ9j1uMuleICxluUNKPiFwQEnS4E9K0LPFHbtPZXm1JKShQ8JT6D60vaw7QK14N9zCkTKVHO0Y1k3LZ/zCpxyLIr+vsvlxzwumu/oA4XhnUAFSUuNvKQhaSn4DEBRUkkgTqItajcey60O5QmUGSFpOcKny8UxbS1qMY42tSGx3jSXVACVnwuHYBahZRGyjfasjxftFxHCOuEMJSJ++jvPMzNp19aeDXHRmyKSk+XYz404800CkrbzSJB5RMCw31ihODuLLcyVjMQU5QQDY5is3PkOXWlOH7cYt1BPc4dLbZC1rCDEnwhSsyiCr5+dFsdtnVFIWhIXlOUjL4tSCTEa7UGpqfJFFPG8XlsH49wbvCgswI8UBN1ReAbH0P6USppSm1oDjaVLABSslJBjTeTf5VeniTjgUHgpBUmZ+JJhUXVJAB0vbQa0JxZhD6R3rgMaRByxeAZFzfS1K88+VdFYeFx+W5XyKeL9nnW0ISElBVBJUbXGoMaTOlIMM+UqygSZIgXnnpenGLxJOVRWpQiMyjcxppTnh3Gmm3AFtrbcUlJMNoBXA/FJEbwQDalhkk+zs3hceOpQ1ZlXXViQpC02nxJULeop0jL3KFJUD4RYfvamWI4y+VKcSl1SRJSmBbkSkmY9BrVGG4yw6gIxDBzK+6pBbPmlcCY9DpFXxzZlyQWtlefCkBOTDIXlEuOPOIGYXPhU0UqPkd6GY4pgTnS42pC9FFp0FtQzWKVAgD1ANMH8Dw90d0VPNn8KzedbFYuRFIsV2ZaSHFICXEtiTLpQo+mUiRI0t+VFKTBNxXt6/KBOK8XWWgWXHEt51Jha85IEZSMwkWpRxV9S22wRIbUtJXG5VMT5CfWpcRIITaAkQlIMx58z1qt/GEMlrKkBSyqd5sLchFvena46Jp83bFpNdXldSHGx4IFuOFYbSUxdKRqNacoxK8pLXhCh/JJ21kDyJmI09gmuGNMISt4rSCeZvYkqhO2vtRuGwbS5ykpSOQg9ZNzHIdam9mmyannMqST8Am5O1gCVEgdCIsNatb4gW1ZobUJBUEeG+hzXMxaDvahWsalLuTMek6GNQd5jeaLwy3Q4oqQgAqlAyRIgbq9rchQpnWaFp5jENLKXPFkVAjLtpJsbjasy2pJvYkfL9KrV2Xbffy5lMld0gqlM8kzceRrRcN7J4hlUhxK1HUqCSB5ApIHsD1qeSDka/DeIjhTX2Z04k5jeBb93q3hT/fqJC05EmygDAOtyYHtWu/9tMIlbpK1ESpNhc3OgFqCQ800nK2gJRslMAenP0BoQxU/Ua/6lz9ofgiynxpcWy6DIWgFYUf6kXtWW432ZwrxLmGUhnEyVZAcrTh3y5o7s/06Cd6LdLC1ZkL7tSRcJWDPK0Ej5U0Y4XmSFLHeJV0BnfUQfetFJnmzwuLMTxDtO6l9shpBQ0EtuKQmSsAeIZlEqPTawp3xfihYU13KO8DuisxSLgED1APtS97sNiu+cU0kIbKibqSRBM6FU06PYorZS0/iEWJLYQhW4vqoaGbi3iqUsb5JotGdY3B/os7OcQxziXO5YCQDJPezf/MVTHSn/B+I4lpgPPvIUFSVMrRCQAYMLBueRgzyoXh3AUYZC/4dbpzNgFC4uU/CRpG43kEfhpB2w48tYDXdKytAFaogJSDcxpbaSDI2FzRKiLhq5dDTjPFD3iMVhn1qb7vvEtEfylqBSU5soJkD4VSQQTvROJy4rBJd73ui7lWgpJSUqAOabQpJvM/KayPDu0aG2UqUAYElPNSjAMfiAvJ0ihEcdZDPcBzEIa0QlKknJ4lKMEpn7xF9gOVLJNoTHLixxgeFvrUQ862ptcwuSkkG+UhKNOcnTcbD4rBJ4e53ScQVlYCktozOd2ic2XUEZjsLm0034MlSm0Blfftq1WohJSANCYhR2MCbetUcQ7HYh1ba3XGkobnLkkqAzEgTAtfT+9dCUrpjzjHUo9hXDMUpbSdVFBhZIKFJ1CQpJM3G4J/OKcYtJVChB1OVWWZtJG5gRm1qt5hOFgJcWouLBXmJhKUA2nqVA3n4alj0H4k5ZGsztJ1BB9JGtZM0VGWj0/C5JZIPltovwmKSCJTnbOuZQIUnccon8pppieC96EHCY1SSkeHC4ltJSBrlQISQOUT+iH+HgSCRN4zTWxwWNwy2G2n2S4lIhKiCSPIgbdNoqvhZdoy/+jjS4y+TGYvAogN41gpQVTnw+YtlX9QBCgoaQqCJipMdm+HPnu0tOIWk2U0VpMHQqz5hP6RWt4jw95BK8BigkKglp9E3AAkOQVAwAPFm0GlK3eN4pMoxWFJQYlaMqwVbXSQq/pW1UeUxZxHsQ8y2leGcKgIJDgKVQDOULRa950200KbGcRDcKfbJSfvqZS5lgnRWVOmshW9brB8WaAlDriAPiC3AEg7SVkkHoFelFN8UZeBRnbcnXKRPyuT6V3EFmTwfGsE8QAQqDYqUFTIgDu3YvGwXXuIxOGYheQLZJynKnKUnUynMUGLWzH9ZcW7HAkqaDTo/C6hKVDycaCVf6p86xPFMD3BAc7/DCbSe8QD0BN7Toomg4UMsj+zWK4lgXT9moKBFsudKpOst/CfUHUa1BC0ufYynMf5aFZieXwlqFctJ60l7OcJLhz9/hVsoUFlfizpOn8sgLJPKY61pMfxTOFhkKQkiCSSVEQeZOUdB86MMbb0CeWKW0LMXw1tsHvcqyoEBpBXkSRqVSqDuMgT/AN1qW8axLbLSlES44gtiNYGWJn7o+tT4txBLDDZMFUkBM66X8qwz+IU6tS1mSrWPyFUdQ0uyCbnt9EnsUFQQPepcQxRICTEAAgZfxQomSJ5XFTwrIJFx6+dVcVZUHVCNTaNwLW9qjyb7KpANdXV1cE3j+P78rUVAKGVSUi4A0yydSLTE61fhsZkUUlMFQB0jX9zQTPBoCglWuhgZkwZsr3BG9V4vhrs99mHgASUySYA1J0BqZoYZ/BKU4SSEZfECowDcSPM0c/icrneH4SAPLkQPWqOE49t5aW1EGbkXMgai25FM+JYJlE5JDZGUhUjLIuZIkpnxXvqKWnQyILxXeoTkUlKUkGFKgzfb09aYYnjmIDZSHkgAQFhIKv311rP8OeZKUh1wqUDH2YN/Mi9PMfwWW0qazHUm5MjYCb2p0V4OugF9lbqRGVwZ05gRBGxIXluedr3pyjhhS2oloWHgSMpMaQNB+e9Y9OMcY8OUqQm5uU63vor3p83jn8Vh4bbygXMKImBIAi99zB260bGTij3hP8atWZ50YdpKrIRGcxIAtMWsfyrRv8eACQBMW3/OsOz2pKSEuNBXiIVA+G+kDceVaHCHCOkRmQTcCdd7X06UOSKpQ+bHTWMC9VLHKQCPofnXYXDBTpWpRUoCyY/K9SweFbTvmHnB/SrFYhDZkhRjkDamRN8b0e4jg63FBQcBRElKwSTEfD4gBpuDVXDsGtClFIbM2uCDvqQSCNdqgePhf8uAo7LlPlaJ57Tb0qDPFvGGy2qTqUeIJ89Ivbn0rmLaolheFIZzK7hmTolKiddfigJ8hpQr2CGXwYPDhU5gkoTdQEfHmOk7imAxDc6kHcH9x7VNKgZg5ugmgDjuyvDOkpBUFNK0KSJANtwNOtUI46yFlsupCgYUlRj5kAdajjMDmIUVLQRoUqFxyMg/Q16ABqtKyZjOAR5a11D3+yTmGZUtRW028hepUuwjbXKZ86BxPDnShZSnOkzASpB10+9fyozBNDKfsQ1qApjwwecDwq8lJNVOMONpKkYgWnwuNlP1KSdNUilnijLsOPJKDbiZd5C2shKHiBshPONROlvmaP4L20fbcyusOqYgd3CIUI1B5+sUY3x1Y8S25GqiUFMeR8P129S2eO590SNgn9Vmux4VHYubLLJr4HDPabDOQIeAP4m1R1k1nOIO4RnEXW4429YjO9DZm9gR4VTreCI0NTXxTKYKEnpBBPzPyq1HGSqT3egibn5FViPL2qyMjxvs0acI042EJyrQkABJhYiNL3rD9qez7SFJLRGGdPw2Pdqi5uBKD8um9WIbxTSs7JUG3IVIjlFwfvWHOuxfFXnwll5ouJUZVbKqxkEEQOmnQi9FaJS70AM8Xx7A+3YU4jZafF80g/MU0wvFX8QD3bbwQEyv+IaSEAf5lLBVO29aTB4uGwXEKbQAAnOoZlQI+HLPrWe4lxBbq4NkJPhQNPM8z1p4qUv7EpSURZxPDNGC2yhDkXcTKDm5goOnRWalgximkqbUSVESlVjzF7CNbHeKYcYcytEgch72rHHFCV7nQk+VO/S9E75LYnx2KU6srUf7DaqgiqqmFWj51mLluHVBBnetP/EZsMBcqCVzIEQQMsGZnWZjassheltKfh37E2JVl5a/Okn0NHszVdVhaPI+xrqcBqkcfKYEEkbqJmxg6WiaZYfFYZ9OR4i+sKKeugN71jcRi82WCqQkCTrV+FMjWflH60DbGcXqjT/+2Eg58I+DyCyfaRV+DdxLSiHm1JMWUPEg+d7Ugw+IUkShQPMGAR+vpT3h3acpGVXsaRlFr2k8Twxl45wruHedihXXoetSw+IxeFEKVmTsRdJtzGnqKZ4R1h8/BlV8vao4rALbMoSoHmPEFe1xXUNzS0zxntWs/E1mMawCfcVezxvDqtPdmZsI8yQIpOzxRomHUQRqYg/KDVuO4ch5MNKGfZK/oqgUSS3RqGVMPX+zUoCywAFf38jWa4xwN5K1LQEpQIgpBBHXWBWZxC3sOQlWZKuR1EHnoa0vA+2JgJUbjSbg9L7dDRf5GSXcWR4d2pcQtKXNrTW2w3EA4AqygeQHseVZLtb2cLraX8MJJAKmh1/CenKlvZfjTjCyy8gg6FKwQYNjreuTaJyjGS/JsONPlKbJSDYgOQUqB1E7GPY1SjCrdQh4KWFISfg0JBHhUJuQLjeOdWYtCiAbLSQSnOAR1HORofKgGeNPsz3iApBNy2mCP+3X1E0zoXg60EYHizbrnduJAUDEkm86ba9OdPRhsptA8gNKWYUMPwpKkFCt9FAzz+k+lHOP+Hu8yQoGy4Pi2AJJAI8q5UTfJaLFugaAqOw19YrOcT4wgfZhsuuk5ko7tSzMkC9gmIN7+16Ka4qlDuRaFpXznwkTb0050fe8JAuTYRrFtOXOimmBR0V8O7xSAHmsot4M6lXEQbnnfXeisQFtkwleTXMlWa3IhUnnofaoYzEJSkAJk6lQBuPW42Hp1oZvGKy/FG1/IHz5e9MnQOF7DsJiQrRSSD+IR/t1/tUsZgkOyC20ba3n/bQCmG1nMZB1JCoPWQNf3eqWuFLJBbcz6ykgpBnSSAbTt1o6EkmXHs23q2rKNwlwkf2ohHAmwJzEnqoxG/rVWJ4fAlxWUR902i25SYqp5phTSgFKyi1yTN9iDNd0I42PcAkgZEeJOxmbedDcT4g22bALdHLRJ6nfTSs9wdZZStDZISszMchBAPtUHBrVYY72zLllxdItxOKW6rMsyY/val3Eny02tYEkRAPUxRmYAFRMRaeVZDjnFs8qNkJ0H4jsfWqykoozpcmC8d44tSADAUdANuavPYUiYVDZ9aGxDxWoqOp/cVNHwxyrI5W7NHGlRUBUwjnXqU7V7lVSWOWhmw6x+v5UzbUmPJNo/wCKFW4fACNATI8orm3Be5H786WXQ0SxT37/AGK6oKV/V8/711JQ9nvBXQlwZgCOorWu4Vh9JAQkHUECCPUUn4lwcLOZmyvwnc8vOp9ncZBhWo1B/KqO0aYpdAWLwKmpJugfeGoB5iqm3kKtMjrT7GkGTqAdOaTrUeH8Jw6pSZ8V0kGimM009ChnElo2JKefKtVwTtMD4HDY6GstxDh7mFXBGdsmx/ehqLmGBGdu43T+nXpXB5fDNnxHCly6kpWNlpgKPIe1AtJEgQRcQIuD9DXnA+KJWgoUTeIVuI0onFLLbiVKVdV7CygI30FEVtroOxaWHEd3ihC0/AoD4hofJQ3rP8a7Hd2lKmXM+a4BiflT3iqkPt38CxcTsfOqOFP942ttRyuJiBN7/eHTnRaDB8lYB2T7QlBLDu1oVtzFM+1uDU82lTacykmyxZXkq+ov5zSTt3ggHEvITkVlAUB+ICCdd4onst2lkZFiToRzH68qm1RVPlp9hfZTjPfNHDurgpJg7pOyuonXpRWAx5aUtp5IJAhUgHOmdUnY7g8wKJ4zwhEpUmBElDgsQdwrZV9jzoN1aTkbfGRU+FwG1+U/dO6TpRaCqaA8TwZRWpeHVkOpJVlCk7E7ToeRn3Lwz/EUD+SHE75VJV65Qo/Kjn8etLYacQlWWAlYGwneL2hPOPIUUMO4Ge+SkQJ+ETEXvajRN5K1IXtdqmrh/Dd2vT4bT1C7jnrzo7DcRIA7hQcTF0ymb7QYKvIKO9Cr4g+oAylSdpCCPmmJodWOcBhKGwd/APedDXXQjcWaZtxLkjKRAkoUCDoddDzFqiWhJIkEmYHM67cvzrMLx2Ki0nYJSSJ8hparOH8WWhJL8qEyNBlHIxrejy+wcX8GiXhdSF62+ECRAjTfpFRbWq7bZlU84jnfQCqMNjwtOaHkp3XkJH+qLDrVmI46UDI02EJ1C9zsZka0y3pEpz4hTmRqzikrUbZdv70kx4RMNgAbwIvzG+n5ChsxJzEydZNeqNXjBLZjnmlLQWj4E+v0pZxziHdJECVKkD9aLOIAbTmIAE3NZLinEO+XayEzHM9T+lO3SI1s7EcRccTlUQEzJje296znEnlLMAHKNOvWj8Y7bKnTegXEQmSKlKLaGUkmAKSRqI8xFWtKtTHAFKnEpzWJAv8ApQXEAA84E6BagI5SQKm4a0UUrdEHGzzBn/mpoVMedVekV60b/v61KigapXj10AAm2vzHnUFOSTvfnr7V6spF5zTrAiI2vr6GKoSbg3iecfPY0KOLypJ3I9J+orqi83c6+ov8rHzrq6jrNTikKSA4DcRmHPr50v4kmFB0fesrryNdXVSSNkHaDA5KApOqRp0q7A4fOmE+FxPjTyjcV1dSxRRvQZhMQHQppwdOcHekmIwX8M5GqFbzodrV1dQQZdFgwsHOix3Gx/v1pnwziSlANzzib+YPSva6mfQsPlDF7DB5GdAyuI8JTsdyOVKgrvMqkGHBormOR/Wurq47rY3GG/jsOSmAtv4h5aG9fO0AoUsbpJ/OurqD6Ok6Zuey/HQ4gIWJkiZuJ2P0NFYttObuVDOk3AOo8j0rq6igv4ZHFu/wYSHR3jKycqtxOx353Aorsh2tQFKT4gg7XMHbQXrq6g3T0CXqjs1nEEtKBJRNpKk2OnI2NLVcGzJCm1Zk9ZB+ddXU5jsBfwBHKmHDGkhHfYgBw6IBANhzjXTflXV1FJNhlJqIt4vx1b8p+FvTKPrS5Bsa6urSkjG2TChFUYvEhKSpRgAEk11dXMBk8VjVOESTlnwp2An86oxLwbTOp/Wurqk+hxerEoVGoNeKV1NeV1JybDwSL+EEd6CR8N9OVLXVAqJFgSTHrXtdR/igr3MgDVzOteV1CSVWMTQZB0rkqGkxz3HtFdXVIJY8koUUkkEbA29Pzrq6uoMJ/9k="/>
          <p:cNvSpPr>
            <a:spLocks noChangeAspect="1" noChangeArrowheads="1"/>
          </p:cNvSpPr>
          <p:nvPr/>
        </p:nvSpPr>
        <p:spPr bwMode="auto">
          <a:xfrm>
            <a:off x="168275" y="-1790700"/>
            <a:ext cx="56197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Stable limit cycle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altLang="en-US" smtClean="0"/>
          </a:p>
          <a:p>
            <a:pPr eaLnBrk="1" hangingPunct="1">
              <a:buFontTx/>
              <a:buNone/>
            </a:pPr>
            <a:endParaRPr lang="en-GB" altLang="en-US" smtClean="0"/>
          </a:p>
        </p:txBody>
      </p:sp>
      <p:sp>
        <p:nvSpPr>
          <p:cNvPr id="93188" name="Rectangle 6"/>
          <p:cNvSpPr>
            <a:spLocks noChangeArrowheads="1"/>
          </p:cNvSpPr>
          <p:nvPr/>
        </p:nvSpPr>
        <p:spPr bwMode="auto">
          <a:xfrm>
            <a:off x="838200" y="1600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r>
              <a:rPr lang="en-GB" altLang="en-US" dirty="0" smtClean="0">
                <a:latin typeface="+mj-lt"/>
              </a:rPr>
              <a:t>A closer look at the hare-lynx cycle</a:t>
            </a:r>
          </a:p>
          <a:p>
            <a:pPr eaLnBrk="1" hangingPunct="1">
              <a:buFontTx/>
              <a:buNone/>
              <a:defRPr/>
            </a:pPr>
            <a:endParaRPr lang="en-GB" altLang="en-US" dirty="0" smtClean="0">
              <a:latin typeface="Comic Sans MS" panose="030F0702030302020204" pitchFamily="66" charset="0"/>
            </a:endParaRPr>
          </a:p>
        </p:txBody>
      </p:sp>
      <p:pic>
        <p:nvPicPr>
          <p:cNvPr id="96261" name="Picture 7" descr="figure 55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3073400"/>
            <a:ext cx="80264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>
          <a:xfrm>
            <a:off x="323850" y="188913"/>
            <a:ext cx="4176713" cy="633571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altLang="en-US" sz="4000" smtClean="0"/>
              <a:t>Spatial interactions</a:t>
            </a:r>
          </a:p>
          <a:p>
            <a:pPr marL="0" indent="0">
              <a:buFontTx/>
              <a:buNone/>
            </a:pPr>
            <a:endParaRPr lang="en-GB" altLang="en-US" smtClean="0"/>
          </a:p>
          <a:p>
            <a:pPr marL="0" indent="0">
              <a:buFontTx/>
              <a:buNone/>
            </a:pPr>
            <a:r>
              <a:rPr lang="en-GB" altLang="en-US" smtClean="0"/>
              <a:t>Cycles in the number of lynx fur returns of the Hudson's Bay Company, from 1821 to 1934, grouped into five regions. Note the different scales</a:t>
            </a:r>
            <a:endParaRPr lang="en-US" altLang="en-US" smtClean="0"/>
          </a:p>
        </p:txBody>
      </p:sp>
      <p:pic>
        <p:nvPicPr>
          <p:cNvPr id="97284" name="Picture 2" descr="http://onlinelibrary.wiley.com/store/10.1038/npg.els.0003164/asset/image_n/nfgz009.gif?v=1&amp;t=hn73x0ae&amp;s=64d2ef2454382ec446504c41cbe84c4ea5aacd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88913"/>
            <a:ext cx="4598987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TextBox 1"/>
          <p:cNvSpPr txBox="1">
            <a:spLocks noChangeArrowheads="1"/>
          </p:cNvSpPr>
          <p:nvPr/>
        </p:nvSpPr>
        <p:spPr bwMode="auto">
          <a:xfrm>
            <a:off x="0" y="6092825"/>
            <a:ext cx="45100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latin typeface="Times New Roman" panose="02020603050405020304" pitchFamily="18" charset="0"/>
              </a:rPr>
              <a:t>From: M. Gillman: Population Dynamics: Introduction. DOI: 10.1038/npg.els.0003164. Original source: Elton and M. Nicholson, 1942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mtClean="0"/>
              <a:t>Spatial interactions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44675"/>
            <a:ext cx="7772400" cy="4114800"/>
          </a:xfrm>
        </p:spPr>
        <p:txBody>
          <a:bodyPr/>
          <a:lstStyle/>
          <a:p>
            <a:pPr eaLnBrk="1" hangingPunct="1"/>
            <a:r>
              <a:rPr lang="en-GB" altLang="en-US" smtClean="0"/>
              <a:t>Huffaker’s mites</a:t>
            </a:r>
          </a:p>
        </p:txBody>
      </p:sp>
      <p:pic>
        <p:nvPicPr>
          <p:cNvPr id="99332" name="Picture 10" descr="http://nfrec.ifas.ufl.edu/MizellRF/WoodyBug/images/sixsp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2708275"/>
            <a:ext cx="4860925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http://vort.org/media/images/huffaker_or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2384425"/>
            <a:ext cx="49403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8" descr="http://goose.ycp.edu/%7Ekkleiner/ecology/lectureimages/Predation/120Orangeuniver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498725"/>
            <a:ext cx="73342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mtClean="0"/>
              <a:t>Spatial interactions</a:t>
            </a:r>
          </a:p>
        </p:txBody>
      </p:sp>
      <p:sp>
        <p:nvSpPr>
          <p:cNvPr id="10035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Huffaker’s mites</a:t>
            </a:r>
          </a:p>
        </p:txBody>
      </p:sp>
      <p:pic>
        <p:nvPicPr>
          <p:cNvPr id="100356" name="Picture 4" descr="hu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Spatial interactions </a:t>
            </a:r>
          </a:p>
        </p:txBody>
      </p:sp>
      <p:sp>
        <p:nvSpPr>
          <p:cNvPr id="1013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Hassell, Comins and May (1991) made a model in which they assumed that the local interactions were given by the Nicholson-Bailey model, but hosts and parasitoids could disperse to neighbouring sites</a:t>
            </a:r>
          </a:p>
        </p:txBody>
      </p:sp>
      <p:pic>
        <p:nvPicPr>
          <p:cNvPr id="101380" name="Picture 19" descr="http://static.guim.co.uk/sys-images/Guardian/Pix/cartoons/2010/9/27/1285605886204/Lords-Robert-May-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4948238"/>
            <a:ext cx="2820987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1" name="Picture 11" descr="Hugh Com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94030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Picture 5" descr="http://www.nbn.org.uk/nbn_wide/media/sub/trustees/Michael-Hassell-square.jpg?width=180&amp;height=180&amp;ext=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941888"/>
            <a:ext cx="14287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mtClean="0"/>
              <a:t>Spatial interactions </a:t>
            </a:r>
          </a:p>
        </p:txBody>
      </p:sp>
      <p:sp>
        <p:nvSpPr>
          <p:cNvPr id="102403" name="Rectangle 3"/>
          <p:cNvSpPr>
            <a:spLocks noGrp="1"/>
          </p:cNvSpPr>
          <p:nvPr>
            <p:ph type="body"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eaLnBrk="1" hangingPunct="1"/>
            <a:r>
              <a:rPr lang="en-GB" altLang="en-US" smtClean="0"/>
              <a:t>Hassell, Comins and May’s simulation results. Different colours represent different densities</a:t>
            </a:r>
          </a:p>
        </p:txBody>
      </p:sp>
      <p:pic>
        <p:nvPicPr>
          <p:cNvPr id="102404" name="Picture 4" descr="nbs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28940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5" descr="nbsp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48000"/>
            <a:ext cx="26939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6" name="Picture 6" descr="nbsp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48000"/>
            <a:ext cx="268763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/>
          </p:cNvSpPr>
          <p:nvPr>
            <p:ph type="title"/>
          </p:nvPr>
        </p:nvSpPr>
        <p:spPr>
          <a:xfrm>
            <a:off x="685800" y="404813"/>
            <a:ext cx="7772400" cy="1143000"/>
          </a:xfrm>
        </p:spPr>
        <p:txBody>
          <a:bodyPr/>
          <a:lstStyle/>
          <a:p>
            <a:pPr eaLnBrk="1" hangingPunct="1"/>
            <a:r>
              <a:rPr lang="cy-GB" altLang="en-US" smtClean="0"/>
              <a:t>Spatial interactions</a:t>
            </a:r>
            <a:endParaRPr lang="en-US" altLang="en-US" smtClean="0"/>
          </a:p>
        </p:txBody>
      </p:sp>
      <p:sp>
        <p:nvSpPr>
          <p:cNvPr id="103427" name="Rectangle 3"/>
          <p:cNvSpPr>
            <a:spLocks noGrp="1"/>
          </p:cNvSpPr>
          <p:nvPr>
            <p:ph type="body" idx="1"/>
          </p:nvPr>
        </p:nvSpPr>
        <p:spPr>
          <a:xfrm>
            <a:off x="685800" y="1474788"/>
            <a:ext cx="7772400" cy="5049837"/>
          </a:xfrm>
        </p:spPr>
        <p:txBody>
          <a:bodyPr/>
          <a:lstStyle/>
          <a:p>
            <a:pPr eaLnBrk="1" hangingPunct="1"/>
            <a:r>
              <a:rPr lang="cy-GB" altLang="en-US" sz="2800" smtClean="0"/>
              <a:t>A similar pattern can occur in coupled predator-prey models</a:t>
            </a:r>
          </a:p>
          <a:p>
            <a:pPr eaLnBrk="1" hangingPunct="1"/>
            <a:endParaRPr lang="cy-GB" altLang="en-US" sz="2800" smtClean="0"/>
          </a:p>
          <a:p>
            <a:pPr eaLnBrk="1" hangingPunct="1"/>
            <a:endParaRPr lang="cy-GB" altLang="en-US" sz="2800" smtClean="0"/>
          </a:p>
          <a:p>
            <a:pPr eaLnBrk="1" hangingPunct="1"/>
            <a:endParaRPr lang="cy-GB" altLang="en-US" sz="2800" smtClean="0"/>
          </a:p>
          <a:p>
            <a:pPr eaLnBrk="1" hangingPunct="1"/>
            <a:endParaRPr lang="cy-GB" altLang="en-US" sz="2800" smtClean="0"/>
          </a:p>
          <a:p>
            <a:pPr eaLnBrk="1" hangingPunct="1"/>
            <a:endParaRPr lang="cy-GB" altLang="en-US" sz="2800" smtClean="0"/>
          </a:p>
          <a:p>
            <a:pPr eaLnBrk="1" hangingPunct="1"/>
            <a:endParaRPr lang="cy-GB" altLang="en-US" sz="2800" smtClean="0"/>
          </a:p>
          <a:p>
            <a:pPr eaLnBrk="1" hangingPunct="1"/>
            <a:r>
              <a:rPr lang="cy-GB" altLang="en-US" sz="2800" smtClean="0"/>
              <a:t>The model equations are very much like two coupled pendulums</a:t>
            </a:r>
            <a:endParaRPr lang="en-US" altLang="en-US" sz="2800" smtClean="0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323850" y="2708275"/>
            <a:ext cx="2952750" cy="2016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03429" name="Picture 5" descr="m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781300"/>
            <a:ext cx="2808288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5435600" y="2708275"/>
            <a:ext cx="2952750" cy="2016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03431" name="Picture 7" descr="m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781300"/>
            <a:ext cx="2808288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1044575" y="4772025"/>
            <a:ext cx="251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Space 1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3433" name="Text Box 9"/>
          <p:cNvSpPr txBox="1">
            <a:spLocks noChangeArrowheads="1"/>
          </p:cNvSpPr>
          <p:nvPr/>
        </p:nvSpPr>
        <p:spPr bwMode="auto">
          <a:xfrm>
            <a:off x="6229350" y="4797425"/>
            <a:ext cx="251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Space 2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3434" name="AutoShape 10"/>
          <p:cNvSpPr>
            <a:spLocks noChangeArrowheads="1"/>
          </p:cNvSpPr>
          <p:nvPr/>
        </p:nvSpPr>
        <p:spPr bwMode="auto">
          <a:xfrm>
            <a:off x="3635375" y="3284538"/>
            <a:ext cx="1296988" cy="360362"/>
          </a:xfrm>
          <a:prstGeom prst="rightArrow">
            <a:avLst>
              <a:gd name="adj1" fmla="val 50000"/>
              <a:gd name="adj2" fmla="val 899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435" name="AutoShape 11"/>
          <p:cNvSpPr>
            <a:spLocks noChangeArrowheads="1"/>
          </p:cNvSpPr>
          <p:nvPr/>
        </p:nvSpPr>
        <p:spPr bwMode="auto">
          <a:xfrm>
            <a:off x="3635375" y="3860800"/>
            <a:ext cx="1296988" cy="360363"/>
          </a:xfrm>
          <a:prstGeom prst="leftArrow">
            <a:avLst>
              <a:gd name="adj1" fmla="val 50000"/>
              <a:gd name="adj2" fmla="val 899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436" name="Text Box 12"/>
          <p:cNvSpPr txBox="1">
            <a:spLocks noChangeArrowheads="1"/>
          </p:cNvSpPr>
          <p:nvPr/>
        </p:nvSpPr>
        <p:spPr bwMode="auto">
          <a:xfrm>
            <a:off x="3635375" y="3500438"/>
            <a:ext cx="251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dispersal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y-GB" altLang="en-US" smtClean="0"/>
              <a:t>Spatial interactions</a:t>
            </a:r>
            <a:endParaRPr lang="en-US" altLang="en-US" smtClean="0"/>
          </a:p>
        </p:txBody>
      </p:sp>
      <p:sp>
        <p:nvSpPr>
          <p:cNvPr id="104451" name="Rectangle 3"/>
          <p:cNvSpPr>
            <a:spLocks noGrp="1"/>
          </p:cNvSpPr>
          <p:nvPr>
            <p:ph type="body" sz="half" idx="1"/>
          </p:nvPr>
        </p:nvSpPr>
        <p:spPr>
          <a:xfrm>
            <a:off x="468313" y="1628775"/>
            <a:ext cx="7632700" cy="4525963"/>
          </a:xfrm>
        </p:spPr>
        <p:txBody>
          <a:bodyPr/>
          <a:lstStyle/>
          <a:p>
            <a:pPr eaLnBrk="1" hangingPunct="1"/>
            <a:r>
              <a:rPr lang="cy-GB" altLang="en-US" sz="2400" smtClean="0"/>
              <a:t>A similar pattern can occur in coupled predator-prey models</a:t>
            </a:r>
          </a:p>
          <a:p>
            <a:pPr eaLnBrk="1" hangingPunct="1"/>
            <a:endParaRPr lang="cy-GB" altLang="en-US" sz="2400" smtClean="0"/>
          </a:p>
          <a:p>
            <a:pPr eaLnBrk="1" hangingPunct="1"/>
            <a:endParaRPr lang="cy-GB" altLang="en-US" sz="2400" smtClean="0"/>
          </a:p>
          <a:p>
            <a:pPr eaLnBrk="1" hangingPunct="1"/>
            <a:endParaRPr lang="cy-GB" altLang="en-US" sz="2400" smtClean="0"/>
          </a:p>
          <a:p>
            <a:pPr eaLnBrk="1" hangingPunct="1"/>
            <a:endParaRPr lang="cy-GB" altLang="en-US" sz="2400" smtClean="0"/>
          </a:p>
          <a:p>
            <a:pPr eaLnBrk="1" hangingPunct="1"/>
            <a:endParaRPr lang="cy-GB" altLang="en-US" sz="2400" smtClean="0"/>
          </a:p>
          <a:p>
            <a:pPr eaLnBrk="1" hangingPunct="1"/>
            <a:endParaRPr lang="cy-GB" altLang="en-US" sz="2400" smtClean="0"/>
          </a:p>
          <a:p>
            <a:pPr eaLnBrk="1" hangingPunct="1"/>
            <a:r>
              <a:rPr lang="cy-GB" altLang="en-US" sz="2400" smtClean="0"/>
              <a:t>The model equations are very much like two coupled pendulums</a:t>
            </a:r>
            <a:endParaRPr lang="en-US" altLang="en-US" sz="2400" smtClean="0"/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323850" y="2708275"/>
            <a:ext cx="2952750" cy="2016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5435600" y="2708275"/>
            <a:ext cx="2952750" cy="2016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4454" name="Text Box 8"/>
          <p:cNvSpPr txBox="1">
            <a:spLocks noChangeArrowheads="1"/>
          </p:cNvSpPr>
          <p:nvPr/>
        </p:nvSpPr>
        <p:spPr bwMode="auto">
          <a:xfrm>
            <a:off x="1044575" y="4772025"/>
            <a:ext cx="251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Space 1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4455" name="Text Box 9"/>
          <p:cNvSpPr txBox="1">
            <a:spLocks noChangeArrowheads="1"/>
          </p:cNvSpPr>
          <p:nvPr/>
        </p:nvSpPr>
        <p:spPr bwMode="auto">
          <a:xfrm>
            <a:off x="6229350" y="4797425"/>
            <a:ext cx="251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Space 2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4456" name="AutoShape 10"/>
          <p:cNvSpPr>
            <a:spLocks noChangeArrowheads="1"/>
          </p:cNvSpPr>
          <p:nvPr/>
        </p:nvSpPr>
        <p:spPr bwMode="auto">
          <a:xfrm>
            <a:off x="3635375" y="3284538"/>
            <a:ext cx="1296988" cy="360362"/>
          </a:xfrm>
          <a:prstGeom prst="rightArrow">
            <a:avLst>
              <a:gd name="adj1" fmla="val 50000"/>
              <a:gd name="adj2" fmla="val 899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4457" name="AutoShape 11"/>
          <p:cNvSpPr>
            <a:spLocks noChangeArrowheads="1"/>
          </p:cNvSpPr>
          <p:nvPr/>
        </p:nvSpPr>
        <p:spPr bwMode="auto">
          <a:xfrm>
            <a:off x="3635375" y="3860800"/>
            <a:ext cx="1296988" cy="360363"/>
          </a:xfrm>
          <a:prstGeom prst="leftArrow">
            <a:avLst>
              <a:gd name="adj1" fmla="val 50000"/>
              <a:gd name="adj2" fmla="val 899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4458" name="Text Box 12"/>
          <p:cNvSpPr txBox="1">
            <a:spLocks noChangeArrowheads="1"/>
          </p:cNvSpPr>
          <p:nvPr/>
        </p:nvSpPr>
        <p:spPr bwMode="auto">
          <a:xfrm>
            <a:off x="3635375" y="3500438"/>
            <a:ext cx="251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y-GB" altLang="en-US" sz="2400">
                <a:latin typeface="Arial" panose="020B0604020202020204" pitchFamily="34" charset="0"/>
              </a:rPr>
              <a:t>dispersal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graphicFrame>
        <p:nvGraphicFramePr>
          <p:cNvPr id="322578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3850" y="3117850"/>
          <a:ext cx="2881313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1" name="Equation" r:id="rId3" imgW="2095500" imgH="889000" progId="Equation.3">
                  <p:embed/>
                </p:oleObj>
              </mc:Choice>
              <mc:Fallback>
                <p:oleObj name="Equation" r:id="rId3" imgW="2095500" imgH="889000" progId="Equation.3">
                  <p:embed/>
                  <p:pic>
                    <p:nvPicPr>
                      <p:cNvPr id="0" name="Object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117850"/>
                        <a:ext cx="2881313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0" name="Object 2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591300" y="2584450"/>
          <a:ext cx="152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2" name="Equation" r:id="rId5" imgW="152268" imgH="215713" progId="Equation.3">
                  <p:embed/>
                </p:oleObj>
              </mc:Choice>
              <mc:Fallback>
                <p:oleObj name="Equation" r:id="rId5" imgW="152268" imgH="215713" progId="Equation.3">
                  <p:embed/>
                  <p:pic>
                    <p:nvPicPr>
                      <p:cNvPr id="0" name="Object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300" y="2584450"/>
                        <a:ext cx="1524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83" name="Object 23"/>
          <p:cNvGraphicFramePr>
            <a:graphicFrameLocks noChangeAspect="1"/>
          </p:cNvGraphicFramePr>
          <p:nvPr/>
        </p:nvGraphicFramePr>
        <p:xfrm>
          <a:off x="5435600" y="3055938"/>
          <a:ext cx="2987675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3" name="Equation" r:id="rId7" imgW="2146300" imgH="889000" progId="Equation.3">
                  <p:embed/>
                </p:oleObj>
              </mc:Choice>
              <mc:Fallback>
                <p:oleObj name="Equation" r:id="rId7" imgW="2146300" imgH="8890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055938"/>
                        <a:ext cx="2987675" cy="1236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Video 2 coupled pendulums here</a:t>
            </a:r>
          </a:p>
        </p:txBody>
      </p:sp>
      <p:sp>
        <p:nvSpPr>
          <p:cNvPr id="105475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" name="Vincent pics 707.MTS">
            <a:hlinkClick r:id="" action="ppaction://media"/>
          </p:cNvPr>
          <p:cNvPicPr>
            <a:picLocks noGrp="1" noRot="1" noChangeAspect="1"/>
          </p:cNvPicPr>
          <p:nvPr>
            <p:ph sz="quarter" idx="2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989138"/>
            <a:ext cx="7883525" cy="5911850"/>
          </a:xfrm>
        </p:spPr>
      </p:pic>
      <p:sp>
        <p:nvSpPr>
          <p:cNvPr id="105477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y-GB" altLang="en-US" smtClean="0"/>
              <a:t>Exercise</a:t>
            </a:r>
            <a:endParaRPr lang="en-US" altLang="en-US" smtClean="0"/>
          </a:p>
        </p:txBody>
      </p:sp>
      <p:sp>
        <p:nvSpPr>
          <p:cNvPr id="106499" name="Rectangle 1"/>
          <p:cNvSpPr>
            <a:spLocks noChangeArrowheads="1"/>
          </p:cNvSpPr>
          <p:nvPr/>
        </p:nvSpPr>
        <p:spPr bwMode="auto">
          <a:xfrm>
            <a:off x="1042988" y="1844675"/>
            <a:ext cx="6985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Practical 3</a:t>
            </a:r>
            <a:r>
              <a:rPr lang="en-GB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space on the dynamics of a predator-prey model. </a:t>
            </a:r>
            <a:endParaRPr lang="en-GB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 D’Ancona’s observation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He noticed that the proportion of predatory fish (sharks, skates, rays etc.) had increased.</a:t>
            </a:r>
          </a:p>
          <a:p>
            <a:pPr eaLnBrk="1" hangingPunct="1"/>
            <a:r>
              <a:rPr lang="en-GB" altLang="en-US" smtClean="0"/>
              <a:t>Fishermen concentrate on prey fish.</a:t>
            </a:r>
          </a:p>
          <a:p>
            <a:pPr eaLnBrk="1" hangingPunct="1"/>
            <a:r>
              <a:rPr lang="en-GB" altLang="en-US" smtClean="0"/>
              <a:t>Why the increase?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y-GB" altLang="en-US" smtClean="0"/>
              <a:t>Spatial interactions</a:t>
            </a:r>
            <a:endParaRPr lang="en-US" altLang="en-US" smtClean="0"/>
          </a:p>
        </p:txBody>
      </p:sp>
      <p:pic>
        <p:nvPicPr>
          <p:cNvPr id="10752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08275"/>
            <a:ext cx="45688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974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60575"/>
            <a:ext cx="69850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Spatial interactions</a:t>
            </a:r>
            <a:endParaRPr lang="en-US" altLang="en-US" smtClean="0"/>
          </a:p>
        </p:txBody>
      </p:sp>
      <p:sp>
        <p:nvSpPr>
          <p:cNvPr id="10854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3754438" cy="4525963"/>
          </a:xfrm>
        </p:spPr>
        <p:txBody>
          <a:bodyPr/>
          <a:lstStyle/>
          <a:p>
            <a:pPr eaLnBrk="1" hangingPunct="1"/>
            <a:r>
              <a:rPr lang="en-GB" altLang="en-US" smtClean="0"/>
              <a:t>This offers a solution to the paradox of enrichment</a:t>
            </a:r>
            <a:endParaRPr lang="en-US" altLang="en-US" smtClean="0"/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57338"/>
            <a:ext cx="3794125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4716463" y="1484313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One patch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4643438" y="3763963"/>
            <a:ext cx="2195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Two patches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8243888" y="3619500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>
                <a:latin typeface="Times New Roman" panose="02020603050405020304" pitchFamily="18" charset="0"/>
              </a:rPr>
              <a:t>k</a:t>
            </a:r>
            <a:endParaRPr lang="en-US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8316913" y="6067425"/>
            <a:ext cx="215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>
                <a:latin typeface="Times New Roman" panose="02020603050405020304" pitchFamily="18" charset="0"/>
              </a:rPr>
              <a:t>k</a:t>
            </a:r>
            <a:endParaRPr lang="en-US" altLang="en-US" sz="2400" i="1">
              <a:latin typeface="Times New Roman" panose="02020603050405020304" pitchFamily="18" charset="0"/>
            </a:endParaRPr>
          </a:p>
        </p:txBody>
      </p:sp>
      <p:sp>
        <p:nvSpPr>
          <p:cNvPr id="108553" name="Text Box 9"/>
          <p:cNvSpPr txBox="1">
            <a:spLocks noChangeArrowheads="1"/>
          </p:cNvSpPr>
          <p:nvPr/>
        </p:nvSpPr>
        <p:spPr bwMode="auto">
          <a:xfrm>
            <a:off x="4356100" y="2565400"/>
            <a:ext cx="13684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ln(v</a:t>
            </a:r>
            <a:r>
              <a:rPr lang="en-GB" altLang="en-US" sz="2400" baseline="-25000">
                <a:latin typeface="Times New Roman" panose="02020603050405020304" pitchFamily="18" charset="0"/>
              </a:rPr>
              <a:t>1</a:t>
            </a:r>
            <a:r>
              <a:rPr lang="en-GB" altLang="en-US" sz="2400">
                <a:latin typeface="Times New Roman" panose="02020603050405020304" pitchFamily="18" charset="0"/>
              </a:rPr>
              <a:t>+v</a:t>
            </a:r>
            <a:r>
              <a:rPr lang="en-GB" altLang="en-US" sz="2400" baseline="-25000">
                <a:latin typeface="Times New Roman" panose="02020603050405020304" pitchFamily="18" charset="0"/>
              </a:rPr>
              <a:t>2</a:t>
            </a:r>
            <a:r>
              <a:rPr lang="en-GB" altLang="en-US" sz="2400">
                <a:latin typeface="Times New Roman" panose="02020603050405020304" pitchFamily="18" charset="0"/>
              </a:rPr>
              <a:t>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8554" name="Text Box 10"/>
          <p:cNvSpPr txBox="1">
            <a:spLocks noChangeArrowheads="1"/>
          </p:cNvSpPr>
          <p:nvPr/>
        </p:nvSpPr>
        <p:spPr bwMode="auto">
          <a:xfrm>
            <a:off x="4500563" y="5203825"/>
            <a:ext cx="13684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ln(v</a:t>
            </a:r>
            <a:r>
              <a:rPr lang="en-GB" altLang="en-US" sz="2400" baseline="-25000">
                <a:latin typeface="Times New Roman" panose="02020603050405020304" pitchFamily="18" charset="0"/>
              </a:rPr>
              <a:t>1</a:t>
            </a:r>
            <a:r>
              <a:rPr lang="en-GB" altLang="en-US" sz="2400">
                <a:latin typeface="Times New Roman" panose="02020603050405020304" pitchFamily="18" charset="0"/>
              </a:rPr>
              <a:t>+v</a:t>
            </a:r>
            <a:r>
              <a:rPr lang="en-GB" altLang="en-US" sz="2400" baseline="-25000">
                <a:latin typeface="Times New Roman" panose="02020603050405020304" pitchFamily="18" charset="0"/>
              </a:rPr>
              <a:t>2</a:t>
            </a:r>
            <a:r>
              <a:rPr lang="en-GB" altLang="en-US" sz="2400">
                <a:latin typeface="Times New Roman" panose="02020603050405020304" pitchFamily="18" charset="0"/>
              </a:rPr>
              <a:t>)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/>
          </p:cNvSpPr>
          <p:nvPr>
            <p:ph type="title"/>
          </p:nvPr>
        </p:nvSpPr>
        <p:spPr>
          <a:xfrm>
            <a:off x="685800" y="404813"/>
            <a:ext cx="7772400" cy="1143000"/>
          </a:xfrm>
        </p:spPr>
        <p:txBody>
          <a:bodyPr/>
          <a:lstStyle/>
          <a:p>
            <a:pPr eaLnBrk="1" hangingPunct="1"/>
            <a:r>
              <a:rPr lang="cy-GB" altLang="en-US" smtClean="0"/>
              <a:t>With many patches:</a:t>
            </a:r>
            <a:endParaRPr lang="en-US" altLang="en-US" smtClean="0"/>
          </a:p>
        </p:txBody>
      </p:sp>
      <p:sp>
        <p:nvSpPr>
          <p:cNvPr id="109571" name="Rectangle 3"/>
          <p:cNvSpPr>
            <a:spLocks noGrp="1"/>
          </p:cNvSpPr>
          <p:nvPr>
            <p:ph type="body" idx="1"/>
          </p:nvPr>
        </p:nvSpPr>
        <p:spPr>
          <a:xfrm>
            <a:off x="685800" y="1474788"/>
            <a:ext cx="7772400" cy="5049837"/>
          </a:xfrm>
        </p:spPr>
        <p:txBody>
          <a:bodyPr/>
          <a:lstStyle/>
          <a:p>
            <a:pPr eaLnBrk="1" hangingPunct="1"/>
            <a:endParaRPr lang="cy-GB" altLang="en-US" smtClean="0"/>
          </a:p>
          <a:p>
            <a:pPr eaLnBrk="1" hangingPunct="1"/>
            <a:endParaRPr lang="en-US" altLang="en-US" smtClean="0"/>
          </a:p>
        </p:txBody>
      </p:sp>
      <p:pic>
        <p:nvPicPr>
          <p:cNvPr id="10957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376363"/>
            <a:ext cx="5759450" cy="536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/>
          </p:cNvSpPr>
          <p:nvPr>
            <p:ph type="title"/>
          </p:nvPr>
        </p:nvSpPr>
        <p:spPr>
          <a:xfrm>
            <a:off x="685800" y="404813"/>
            <a:ext cx="7772400" cy="1143000"/>
          </a:xfrm>
        </p:spPr>
        <p:txBody>
          <a:bodyPr/>
          <a:lstStyle/>
          <a:p>
            <a:pPr eaLnBrk="1" hangingPunct="1"/>
            <a:r>
              <a:rPr lang="cy-GB" altLang="en-US" smtClean="0"/>
              <a:t>Predators and prey in space</a:t>
            </a:r>
            <a:endParaRPr lang="en-US" altLang="en-US" smtClean="0"/>
          </a:p>
        </p:txBody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xfrm>
            <a:off x="685800" y="1474788"/>
            <a:ext cx="7772400" cy="5049837"/>
          </a:xfrm>
        </p:spPr>
        <p:txBody>
          <a:bodyPr/>
          <a:lstStyle/>
          <a:p>
            <a:pPr eaLnBrk="1" hangingPunct="1"/>
            <a:r>
              <a:rPr lang="cy-GB" altLang="en-US" smtClean="0"/>
              <a:t>The isolated, coupled and mean dynamics:</a:t>
            </a:r>
          </a:p>
          <a:p>
            <a:pPr eaLnBrk="1" hangingPunct="1"/>
            <a:endParaRPr lang="cy-GB" altLang="en-US" smtClean="0"/>
          </a:p>
          <a:p>
            <a:pPr eaLnBrk="1" hangingPunct="1"/>
            <a:endParaRPr lang="en-US" altLang="en-US" smtClean="0"/>
          </a:p>
        </p:txBody>
      </p:sp>
      <p:grpSp>
        <p:nvGrpSpPr>
          <p:cNvPr id="285700" name="Group 4"/>
          <p:cNvGrpSpPr>
            <a:grpSpLocks/>
          </p:cNvGrpSpPr>
          <p:nvPr/>
        </p:nvGrpSpPr>
        <p:grpSpPr bwMode="auto">
          <a:xfrm>
            <a:off x="323850" y="2060575"/>
            <a:ext cx="8208963" cy="4292600"/>
            <a:chOff x="-562" y="1186"/>
            <a:chExt cx="5171" cy="2704"/>
          </a:xfrm>
        </p:grpSpPr>
        <p:sp>
          <p:nvSpPr>
            <p:cNvPr id="110597" name="Rectangle 5"/>
            <p:cNvSpPr>
              <a:spLocks noChangeArrowheads="1"/>
            </p:cNvSpPr>
            <p:nvPr/>
          </p:nvSpPr>
          <p:spPr bwMode="auto">
            <a:xfrm>
              <a:off x="-562" y="1186"/>
              <a:ext cx="5171" cy="2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0598" name="Text Box 6"/>
            <p:cNvSpPr txBox="1">
              <a:spLocks noChangeArrowheads="1"/>
            </p:cNvSpPr>
            <p:nvPr/>
          </p:nvSpPr>
          <p:spPr bwMode="auto">
            <a:xfrm>
              <a:off x="-288" y="3072"/>
              <a:ext cx="4491" cy="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cy-GB" altLang="en-US" sz="2400">
                  <a:latin typeface="Arial" panose="020B0604020202020204" pitchFamily="34" charset="0"/>
                </a:rPr>
                <a:t>In a spatial system predator and prey populations do not oscillate as much and are less likely to become extinct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pic>
          <p:nvPicPr>
            <p:cNvPr id="11059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2" y="1392"/>
              <a:ext cx="4920" cy="1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Spatial interactions </a:t>
            </a:r>
          </a:p>
        </p:txBody>
      </p:sp>
      <p:sp>
        <p:nvSpPr>
          <p:cNvPr id="1116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This suggests that spatial interactions can make the host parasitoid (predator-prey) system to persist</a:t>
            </a:r>
          </a:p>
          <a:p>
            <a:pPr eaLnBrk="1" hangingPunct="1"/>
            <a:r>
              <a:rPr lang="en-GB" altLang="en-US" smtClean="0"/>
              <a:t>But does it really work?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9" descr="http://www.pos.entomologia.ufv.br/wp-content/uploads/2013/10/Arne-2-of-1-90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6350"/>
            <a:ext cx="26320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35600" y="-171450"/>
            <a:ext cx="2232025" cy="223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264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Spatial interactions </a:t>
            </a:r>
          </a:p>
        </p:txBody>
      </p:sp>
      <p:sp>
        <p:nvSpPr>
          <p:cNvPr id="11264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Description of Janssen’s experiment</a:t>
            </a:r>
          </a:p>
          <a:p>
            <a:pPr eaLnBrk="1" hangingPunct="1"/>
            <a:endParaRPr lang="en-GB" altLang="en-US" smtClean="0"/>
          </a:p>
        </p:txBody>
      </p:sp>
      <p:pic>
        <p:nvPicPr>
          <p:cNvPr id="11264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690813"/>
            <a:ext cx="4986337" cy="359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7749" name="Picture 5" descr="m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652963"/>
            <a:ext cx="2952750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50" name="Picture 6" descr="mite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2963"/>
            <a:ext cx="3071813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51" name="Picture 7" descr="mite eat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652963"/>
            <a:ext cx="2305050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Spatial interactions </a:t>
            </a:r>
          </a:p>
        </p:txBody>
      </p:sp>
      <p:sp>
        <p:nvSpPr>
          <p:cNvPr id="1146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Result in the single island system</a:t>
            </a:r>
          </a:p>
          <a:p>
            <a:pPr eaLnBrk="1" hangingPunct="1"/>
            <a:endParaRPr lang="en-GB" altLang="en-US" smtClean="0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14625"/>
            <a:ext cx="5010150" cy="399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Spatial interactions </a:t>
            </a:r>
          </a:p>
        </p:txBody>
      </p:sp>
      <p:sp>
        <p:nvSpPr>
          <p:cNvPr id="11571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Result in the coupled islands system</a:t>
            </a:r>
          </a:p>
          <a:p>
            <a:pPr eaLnBrk="1" hangingPunct="1"/>
            <a:endParaRPr lang="en-GB" altLang="en-US" smtClean="0"/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86050"/>
            <a:ext cx="8991600" cy="344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/>
          </p:cNvSpPr>
          <p:nvPr>
            <p:ph type="title"/>
          </p:nvPr>
        </p:nvSpPr>
        <p:spPr>
          <a:xfrm>
            <a:off x="685800" y="404813"/>
            <a:ext cx="7772400" cy="1143000"/>
          </a:xfrm>
        </p:spPr>
        <p:txBody>
          <a:bodyPr/>
          <a:lstStyle/>
          <a:p>
            <a:pPr eaLnBrk="1" hangingPunct="1"/>
            <a:r>
              <a:rPr lang="cy-GB" altLang="en-US" smtClean="0"/>
              <a:t>Spatial interactions</a:t>
            </a:r>
            <a:endParaRPr lang="en-US" altLang="en-US" smtClean="0"/>
          </a:p>
        </p:txBody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>
          <a:xfrm>
            <a:off x="685800" y="1474788"/>
            <a:ext cx="7772400" cy="50498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y-GB" altLang="en-US" sz="2800" smtClean="0"/>
              <a:t>Another example:</a:t>
            </a:r>
          </a:p>
          <a:p>
            <a:pPr eaLnBrk="1" hangingPunct="1">
              <a:lnSpc>
                <a:spcPct val="90000"/>
              </a:lnSpc>
            </a:pPr>
            <a:endParaRPr lang="cy-GB" altLang="en-US" sz="2800" smtClean="0"/>
          </a:p>
          <a:p>
            <a:pPr eaLnBrk="1" hangingPunct="1">
              <a:lnSpc>
                <a:spcPct val="90000"/>
              </a:lnSpc>
            </a:pPr>
            <a:endParaRPr lang="cy-GB" altLang="en-US" sz="2800" smtClean="0"/>
          </a:p>
          <a:p>
            <a:pPr eaLnBrk="1" hangingPunct="1">
              <a:lnSpc>
                <a:spcPct val="90000"/>
              </a:lnSpc>
            </a:pPr>
            <a:endParaRPr lang="cy-GB" altLang="en-US" sz="2800" smtClean="0"/>
          </a:p>
          <a:p>
            <a:pPr eaLnBrk="1" hangingPunct="1">
              <a:lnSpc>
                <a:spcPct val="90000"/>
              </a:lnSpc>
            </a:pPr>
            <a:endParaRPr lang="cy-GB" altLang="en-US" sz="2800" smtClean="0"/>
          </a:p>
          <a:p>
            <a:pPr eaLnBrk="1" hangingPunct="1">
              <a:lnSpc>
                <a:spcPct val="90000"/>
              </a:lnSpc>
            </a:pPr>
            <a:endParaRPr lang="cy-GB" altLang="en-US" sz="2800" smtClean="0"/>
          </a:p>
          <a:p>
            <a:pPr eaLnBrk="1" hangingPunct="1">
              <a:lnSpc>
                <a:spcPct val="90000"/>
              </a:lnSpc>
            </a:pPr>
            <a:endParaRPr lang="cy-GB" altLang="en-US" sz="2800" smtClean="0"/>
          </a:p>
          <a:p>
            <a:pPr eaLnBrk="1" hangingPunct="1">
              <a:lnSpc>
                <a:spcPct val="90000"/>
              </a:lnSpc>
            </a:pPr>
            <a:endParaRPr lang="cy-GB" altLang="en-US" sz="2800" smtClean="0"/>
          </a:p>
          <a:p>
            <a:pPr eaLnBrk="1" hangingPunct="1">
              <a:lnSpc>
                <a:spcPct val="90000"/>
              </a:lnSpc>
            </a:pPr>
            <a:r>
              <a:rPr lang="cy-GB" altLang="en-US" sz="2800" smtClean="0"/>
              <a:t>In the array predator and prey populations persist for </a:t>
            </a:r>
            <a:r>
              <a:rPr lang="en-GB" altLang="en-US" sz="2800" smtClean="0"/>
              <a:t>much </a:t>
            </a:r>
            <a:r>
              <a:rPr lang="cy-GB" altLang="en-US" sz="2800" smtClean="0"/>
              <a:t>longer than in a single jar</a:t>
            </a:r>
            <a:r>
              <a:rPr lang="en-GB" altLang="en-US" sz="2800" smtClean="0"/>
              <a:t> (Holyoak and Lawler)</a:t>
            </a:r>
            <a:endParaRPr lang="cy-GB" altLang="en-US" sz="2800" smtClean="0"/>
          </a:p>
          <a:p>
            <a:pPr eaLnBrk="1" hangingPunct="1">
              <a:lnSpc>
                <a:spcPct val="90000"/>
              </a:lnSpc>
            </a:pPr>
            <a:endParaRPr lang="en-US" altLang="en-US" sz="2800" smtClean="0"/>
          </a:p>
        </p:txBody>
      </p:sp>
      <p:pic>
        <p:nvPicPr>
          <p:cNvPr id="116740" name="Picture 4" descr="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16113"/>
            <a:ext cx="4895850" cy="333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5" descr="Colpidium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700213"/>
            <a:ext cx="15843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6" descr="didinium_sm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429000"/>
            <a:ext cx="1608137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3" name="Text Box 7"/>
          <p:cNvSpPr txBox="1">
            <a:spLocks noChangeArrowheads="1"/>
          </p:cNvSpPr>
          <p:nvPr/>
        </p:nvSpPr>
        <p:spPr bwMode="auto">
          <a:xfrm>
            <a:off x="6443663" y="2781300"/>
            <a:ext cx="2555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y-GB" altLang="en-US" sz="1800">
                <a:latin typeface="Arial" panose="020B0604020202020204" pitchFamily="34" charset="0"/>
              </a:rPr>
              <a:t>Prey: </a:t>
            </a:r>
            <a:r>
              <a:rPr lang="cy-GB" altLang="en-US" sz="1800" i="1">
                <a:latin typeface="Arial" panose="020B0604020202020204" pitchFamily="34" charset="0"/>
              </a:rPr>
              <a:t>Colpidium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y-GB" altLang="en-US" sz="1800" i="1">
                <a:latin typeface="Arial" panose="020B0604020202020204" pitchFamily="34" charset="0"/>
              </a:rPr>
              <a:t>striatum</a:t>
            </a:r>
            <a:r>
              <a:rPr lang="cy-GB" altLang="en-US" sz="1800">
                <a:latin typeface="Arial" panose="020B0604020202020204" pitchFamily="34" charset="0"/>
              </a:rPr>
              <a:t> 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6443663" y="4868863"/>
            <a:ext cx="2089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y-GB" altLang="en-US" sz="1800">
                <a:latin typeface="Arial" panose="020B0604020202020204" pitchFamily="34" charset="0"/>
              </a:rPr>
              <a:t>Predator: </a:t>
            </a:r>
            <a:r>
              <a:rPr lang="cy-GB" altLang="en-US" sz="1800" i="1">
                <a:latin typeface="Arial" panose="020B0604020202020204" pitchFamily="34" charset="0"/>
              </a:rPr>
              <a:t>Didinium nastutum</a:t>
            </a:r>
            <a:endParaRPr lang="en-US" altLang="en-US" sz="1800" i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y-GB" altLang="en-US" smtClean="0"/>
              <a:t>Phase locking</a:t>
            </a:r>
            <a:endParaRPr lang="en-US" altLang="en-US" smtClean="0"/>
          </a:p>
        </p:txBody>
      </p:sp>
      <p:sp>
        <p:nvSpPr>
          <p:cNvPr id="11776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But not all coupled systems will show this pattern</a:t>
            </a:r>
          </a:p>
          <a:p>
            <a:pPr eaLnBrk="1" hangingPunct="1"/>
            <a:r>
              <a:rPr lang="en-GB" altLang="en-US" smtClean="0"/>
              <a:t>Another possibility is phase locking: the two patches will cycle in synchrony (also easily produced in the coupled pendulums)</a:t>
            </a:r>
            <a:endParaRPr lang="en-US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21487</TotalTime>
  <Words>2790</Words>
  <Application>Microsoft Office PowerPoint</Application>
  <PresentationFormat>On-screen Show (4:3)</PresentationFormat>
  <Paragraphs>463</Paragraphs>
  <Slides>101</Slides>
  <Notes>15</Notes>
  <HiddenSlides>5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SimSun</vt:lpstr>
      <vt:lpstr>SimSun</vt:lpstr>
      <vt:lpstr>Arial</vt:lpstr>
      <vt:lpstr>Calibri</vt:lpstr>
      <vt:lpstr>Comic Sans MS</vt:lpstr>
      <vt:lpstr>Symbol</vt:lpstr>
      <vt:lpstr>Times New Roman</vt:lpstr>
      <vt:lpstr>Office Theme</vt:lpstr>
      <vt:lpstr>Chart</vt:lpstr>
      <vt:lpstr>Equation</vt:lpstr>
      <vt:lpstr>Artwork</vt:lpstr>
      <vt:lpstr>Predator-prey models, limit cycles, Hopf bifurcation </vt:lpstr>
      <vt:lpstr>Outline</vt:lpstr>
      <vt:lpstr>Trophic interactions</vt:lpstr>
      <vt:lpstr>Trophic interactions</vt:lpstr>
      <vt:lpstr> D’Ancona’s observation</vt:lpstr>
      <vt:lpstr>D’Ancona’s observation</vt:lpstr>
      <vt:lpstr>Fiume (Riyeka) fishmarket</vt:lpstr>
      <vt:lpstr>PowerPoint Presentation</vt:lpstr>
      <vt:lpstr> D’Ancona’s observation</vt:lpstr>
      <vt:lpstr>  D’Ancona’s observation</vt:lpstr>
      <vt:lpstr>Lotka-Volterra predator-prey model</vt:lpstr>
      <vt:lpstr> Predators and their prey</vt:lpstr>
      <vt:lpstr>Lotka-Volterra predator-prey model</vt:lpstr>
      <vt:lpstr>Lotka-Volterra predator-prey model</vt:lpstr>
      <vt:lpstr>Lotka-Volterra predator-prey model</vt:lpstr>
      <vt:lpstr>Lotka-Volterra predator-prey model</vt:lpstr>
      <vt:lpstr>Lotka-Volterra predator-prey model</vt:lpstr>
      <vt:lpstr>Lotka-Volterra predator-prey model</vt:lpstr>
      <vt:lpstr>Lotka-Volterra predator-prey model</vt:lpstr>
      <vt:lpstr>Lotka-Volterra predator-prey model</vt:lpstr>
      <vt:lpstr>Lotka-Volterra predator-prey model</vt:lpstr>
      <vt:lpstr>Lotka-Volterra predator-prey model</vt:lpstr>
      <vt:lpstr>Lotka-Volterra predator-prey model</vt:lpstr>
      <vt:lpstr>Lotka-Volterra predator-prey model with fishery effort</vt:lpstr>
      <vt:lpstr>Lotka-Volterra predator-prey model</vt:lpstr>
      <vt:lpstr>Lotka-Volterra predator-prey model, dynamics</vt:lpstr>
      <vt:lpstr>PowerPoint Presentation</vt:lpstr>
      <vt:lpstr>Lotka-Volterra predator-prey model</vt:lpstr>
      <vt:lpstr>PowerPoint Presentation</vt:lpstr>
      <vt:lpstr>Lotka-Volterra predator-prey model</vt:lpstr>
      <vt:lpstr>Stability</vt:lpstr>
      <vt:lpstr>Stability</vt:lpstr>
      <vt:lpstr>Stability</vt:lpstr>
      <vt:lpstr>PowerPoint Presentation</vt:lpstr>
      <vt:lpstr>Stability</vt:lpstr>
      <vt:lpstr>Lotka-Volterra predator-prey model</vt:lpstr>
      <vt:lpstr>Lotka-Volterra predator-prey model</vt:lpstr>
      <vt:lpstr>Density dependent prey growth</vt:lpstr>
      <vt:lpstr>Density dependent prey growth</vt:lpstr>
      <vt:lpstr>PowerPoint Presentation</vt:lpstr>
      <vt:lpstr>Density dependent prey growth</vt:lpstr>
      <vt:lpstr>Density dependent prey growth</vt:lpstr>
      <vt:lpstr>Density dependent prey growth</vt:lpstr>
      <vt:lpstr>Holling (II) functional response</vt:lpstr>
      <vt:lpstr>Holling (II) functional response</vt:lpstr>
      <vt:lpstr>Holling (II) functional response</vt:lpstr>
      <vt:lpstr>Holling (II) functional response</vt:lpstr>
      <vt:lpstr>Holling (II) functional response</vt:lpstr>
      <vt:lpstr>Holling (II) functional response</vt:lpstr>
      <vt:lpstr>The Rosenzweig-McArthur model</vt:lpstr>
      <vt:lpstr>Stable limit cycle</vt:lpstr>
      <vt:lpstr>Stable limit cycle</vt:lpstr>
      <vt:lpstr>PowerPoint Presentation</vt:lpstr>
      <vt:lpstr>The Hopf bifurcation</vt:lpstr>
      <vt:lpstr>The paradox of enrichment</vt:lpstr>
      <vt:lpstr>How do they do that?</vt:lpstr>
      <vt:lpstr>Predators and their prey</vt:lpstr>
      <vt:lpstr>PowerPoint Presentation</vt:lpstr>
      <vt:lpstr>Predators and their prey</vt:lpstr>
      <vt:lpstr>Experimental demonstration</vt:lpstr>
      <vt:lpstr>Experimental demonstration</vt:lpstr>
      <vt:lpstr>Parasitism</vt:lpstr>
      <vt:lpstr>Parasitism</vt:lpstr>
      <vt:lpstr>Parasitism</vt:lpstr>
      <vt:lpstr>PowerPoint Presentation</vt:lpstr>
      <vt:lpstr>PowerPoint Presentation</vt:lpstr>
      <vt:lpstr>Parasitism</vt:lpstr>
      <vt:lpstr>Parasitism</vt:lpstr>
      <vt:lpstr>Parasitism</vt:lpstr>
      <vt:lpstr>Parasitism</vt:lpstr>
      <vt:lpstr>Parasitism</vt:lpstr>
      <vt:lpstr>Spatial interactions</vt:lpstr>
      <vt:lpstr>Spatial interactions</vt:lpstr>
      <vt:lpstr>Red backed voles in Holt forest</vt:lpstr>
      <vt:lpstr>Predators and their prey</vt:lpstr>
      <vt:lpstr>Predators in the Serengeti</vt:lpstr>
      <vt:lpstr>Lions in Etosha (SA)</vt:lpstr>
      <vt:lpstr>Predators and their prey</vt:lpstr>
      <vt:lpstr>Spatial interactions </vt:lpstr>
      <vt:lpstr>Stable limit cycle</vt:lpstr>
      <vt:lpstr>PowerPoint Presentation</vt:lpstr>
      <vt:lpstr>Spatial interactions</vt:lpstr>
      <vt:lpstr>Spatial interactions</vt:lpstr>
      <vt:lpstr>Spatial interactions </vt:lpstr>
      <vt:lpstr>Spatial interactions </vt:lpstr>
      <vt:lpstr>Spatial interactions</vt:lpstr>
      <vt:lpstr>Spatial interactions</vt:lpstr>
      <vt:lpstr>Video 2 coupled pendulums here</vt:lpstr>
      <vt:lpstr>Exercise</vt:lpstr>
      <vt:lpstr>Spatial interactions</vt:lpstr>
      <vt:lpstr>Spatial interactions</vt:lpstr>
      <vt:lpstr>With many patches:</vt:lpstr>
      <vt:lpstr>Predators and prey in space</vt:lpstr>
      <vt:lpstr>Spatial interactions </vt:lpstr>
      <vt:lpstr>Spatial interactions </vt:lpstr>
      <vt:lpstr>Spatial interactions </vt:lpstr>
      <vt:lpstr>Spatial interactions </vt:lpstr>
      <vt:lpstr>Spatial interactions</vt:lpstr>
      <vt:lpstr>Phase locking</vt:lpstr>
      <vt:lpstr>PowerPoint Presentation</vt:lpstr>
      <vt:lpstr>Learning outcomes</vt:lpstr>
    </vt:vector>
  </TitlesOfParts>
  <Company>RHUL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Jansen</dc:creator>
  <cp:lastModifiedBy>Vincent</cp:lastModifiedBy>
  <cp:revision>214</cp:revision>
  <dcterms:created xsi:type="dcterms:W3CDTF">2002-06-29T18:19:19Z</dcterms:created>
  <dcterms:modified xsi:type="dcterms:W3CDTF">2018-03-01T15:47:33Z</dcterms:modified>
</cp:coreProperties>
</file>